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5" r:id="rId12"/>
    <p:sldId id="286" r:id="rId13"/>
    <p:sldId id="256" r:id="rId14"/>
    <p:sldId id="258" r:id="rId15"/>
    <p:sldId id="259" r:id="rId16"/>
    <p:sldId id="260" r:id="rId17"/>
    <p:sldId id="261" r:id="rId18"/>
    <p:sldId id="26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6D534-190E-40BC-A845-A7EB9262D4F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3276AB-6478-4048-A888-F7294A4E33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i.udsu.ru/09-premiu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686800" cy="34563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smtClean="0">
                <a:solidFill>
                  <a:srgbClr val="002060"/>
                </a:solidFill>
              </a:rPr>
              <a:t>студентов групп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2 курса </a:t>
            </a:r>
            <a:r>
              <a:rPr lang="ru-RU" b="1" dirty="0" smtClean="0">
                <a:solidFill>
                  <a:srgbClr val="002060"/>
                </a:solidFill>
              </a:rPr>
              <a:t>на базе 9 класса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Многопрофильного колледжа профессионального образования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ФГБОУ ВО «Удмуртский государственный университет»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Родительское собрание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000" b="1" cap="none" dirty="0" smtClean="0">
                <a:solidFill>
                  <a:srgbClr val="FF0000"/>
                </a:solidFill>
              </a:rPr>
              <a:t>12.09.2018 года</a:t>
            </a:r>
            <a:br>
              <a:rPr lang="ru-RU" sz="4000" b="1" cap="none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1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Информационные системы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по отраслям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Зимние каникулы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31.12.2018 по 12.01.2019г. </a:t>
            </a:r>
            <a:b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endParaRPr lang="ru-RU" sz="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Летняя </a:t>
            </a: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сессия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01.06.2019г по 06.06.2019г. </a:t>
            </a:r>
            <a:b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endParaRPr lang="ru-RU" sz="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Летние </a:t>
            </a: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каникулы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08.06.2019г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47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85158"/>
              </p:ext>
            </p:extLst>
          </p:nvPr>
        </p:nvGraphicFramePr>
        <p:xfrm>
          <a:off x="755576" y="1255454"/>
          <a:ext cx="7776864" cy="5329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017"/>
                <a:gridCol w="2592017"/>
                <a:gridCol w="2592830"/>
              </a:tblGrid>
              <a:tr h="915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ФИО преподавателя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Наименование дисциплины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Дата, время, аудитория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Тимошкин Н.И.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Математика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15.09.18;22.09.18 с 9.00 до 14.00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аудит.312 (2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Голубева О.А.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Естествознание, физика, география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13.09.18 в 15.50 аудит.337 (4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Мерзлякова А.М.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Экология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11.09.18 в 12.10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аудит.519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(4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Тенсина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Е.Ф.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Обществознание, право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18.09.2018 в 13.50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аудит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. 211 (1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Бурков  С.А.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Физическая культура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15.09.18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12.00 (5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Мартыненко С.В.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ОБЖ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18.09.2018 в 15:50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аудит. 114а (4 корпус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Гай М.Д.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Иностранный язык (англ), история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17.09.18 в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16.00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аудит. 211 (1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Чернышева А.В.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Экономика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22.09.18. с 13.00-18.00 школа 11, каб.116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Варламова Д.М.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Информатика 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07.09.2018; 25.09.2018 в 11.30 аудит. 100 (4 корпус)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Истеева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М.В.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Литература, русский язык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17.09.18. в 15.00  школа 67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cap="none" dirty="0" smtClean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График ликвидации задолженностей</a:t>
            </a:r>
            <a:endParaRPr lang="ru-RU" sz="2400" b="1" cap="none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5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15672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Заведующая экономико-правовым отделением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Мартыненко Светлана Викторовна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Заведующая </a:t>
            </a:r>
            <a:r>
              <a:rPr lang="ru-RU" b="1" dirty="0">
                <a:solidFill>
                  <a:srgbClr val="002060"/>
                </a:solidFill>
              </a:rPr>
              <a:t>отделением гуманитарных наук и педагогического образования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Голубева Оксана Александровна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Заведующий инженерно-техническим отделением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Иванов Александр Анатольевич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Аудитория 114а 4 корпус, тел. 916-070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441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Вход 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в личный </a:t>
            </a:r>
            <a:r>
              <a:rPr lang="ru-RU" sz="6600" b="1" dirty="0">
                <a:solidFill>
                  <a:srgbClr val="002060"/>
                </a:solidFill>
              </a:rPr>
              <a:t>кабинет </a:t>
            </a:r>
            <a:r>
              <a:rPr lang="ru-RU" sz="6600" b="1" dirty="0" smtClean="0">
                <a:solidFill>
                  <a:srgbClr val="002060"/>
                </a:solidFill>
              </a:rPr>
              <a:t>студента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Портал ИИАС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>
                <a:solidFill>
                  <a:srgbClr val="002060"/>
                </a:solidFill>
              </a:rPr>
              <a:t>Главная страница сайта Удмуртского государственного университета: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://udsu.ru/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Скриншот сайт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1150"/>
            <a:ext cx="5898062" cy="47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332656"/>
            <a:ext cx="8315205" cy="539005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На данной странице заходим в раздел (ссылку) на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портал ИИАС: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Скриншот сайт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498781" cy="46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2903488"/>
            <a:ext cx="1296144" cy="405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3214074" y="2198937"/>
            <a:ext cx="600215" cy="162018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81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заходим на страницу портала ИИАС: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sz="3100" cap="none" dirty="0" smtClean="0">
                <a:solidFill>
                  <a:srgbClr val="FF0000"/>
                </a:solidFill>
              </a:rPr>
              <a:t>https://io.udsu.ru/uio/portal_iias.present</a:t>
            </a:r>
            <a:endParaRPr lang="ru-RU" sz="3100" cap="none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46" y="1628800"/>
            <a:ext cx="6349071" cy="50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Вводим логин и пароль: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554163"/>
            <a:ext cx="3115072" cy="43226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ЛОГИН: </a:t>
            </a:r>
            <a:r>
              <a:rPr lang="ru-RU" sz="2800" b="1" dirty="0" smtClean="0"/>
              <a:t>номер, расположенный около штрих-кода на студенческом билете;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ПАРОЛЬ</a:t>
            </a:r>
            <a:r>
              <a:rPr lang="ru-RU" dirty="0" smtClean="0"/>
              <a:t> – </a:t>
            </a:r>
            <a:r>
              <a:rPr lang="ru-RU" sz="2800" b="1" dirty="0" smtClean="0"/>
              <a:t>выдается в учебной части по студенческим билетам.</a:t>
            </a:r>
            <a:endParaRPr lang="ru-RU" sz="2800" b="1" dirty="0"/>
          </a:p>
        </p:txBody>
      </p:sp>
      <p:pic>
        <p:nvPicPr>
          <p:cNvPr id="4098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84784"/>
            <a:ext cx="4346763" cy="43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3275856" y="3140968"/>
            <a:ext cx="1368328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2339752" y="3789040"/>
            <a:ext cx="2304432" cy="216024"/>
          </a:xfrm>
          <a:prstGeom prst="bentConnector3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Заходим в личный кабинет: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3475112" cy="4595341"/>
          </a:xfrm>
        </p:spPr>
        <p:txBody>
          <a:bodyPr/>
          <a:lstStyle/>
          <a:p>
            <a:r>
              <a:rPr lang="ru-RU" b="1" dirty="0" smtClean="0"/>
              <a:t>Нажимаем на кнопку </a:t>
            </a:r>
            <a:r>
              <a:rPr lang="ru-RU" b="1" dirty="0" smtClean="0">
                <a:solidFill>
                  <a:srgbClr val="FF0000"/>
                </a:solidFill>
              </a:rPr>
              <a:t>«ВОЙТИ» </a:t>
            </a:r>
          </a:p>
          <a:p>
            <a:pPr marL="0" indent="0">
              <a:buNone/>
            </a:pPr>
            <a:r>
              <a:rPr lang="ru-RU" b="1" dirty="0" smtClean="0"/>
              <a:t>    и заходим в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личный кабинет</a:t>
            </a:r>
            <a:endParaRPr lang="ru-RU" b="1" dirty="0"/>
          </a:p>
        </p:txBody>
      </p:sp>
      <p:pic>
        <p:nvPicPr>
          <p:cNvPr id="5122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25172"/>
            <a:ext cx="4536504" cy="45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10800000" flipH="1">
            <a:off x="2483768" y="3717032"/>
            <a:ext cx="3564396" cy="93610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80920" cy="35283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Основания для предоставления отсрочки/рассрочки оплаты за обучение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082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соответствии с п. 2.3. Порядка предоставления отсрочки или рассрочки оплаты за обучение 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ФГБОУ ВО «Удмуртский государственный университет»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4162"/>
            <a:ext cx="9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Зачислено на 1 курс: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437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Отчислено в течение года: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55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Переведено на 2 курс: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270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Переведено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условно</a:t>
            </a:r>
            <a:r>
              <a:rPr lang="ru-RU" sz="44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 2 курс: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112</a:t>
            </a:r>
            <a:r>
              <a:rPr lang="ru-RU" sz="4000" b="1" dirty="0">
                <a:latin typeface="+mj-lt"/>
                <a:cs typeface="Times New Roman" pitchFamily="18" charset="0"/>
              </a:rPr>
              <a:t/>
            </a:r>
            <a:br>
              <a:rPr lang="ru-RU" sz="4000" b="1" dirty="0">
                <a:latin typeface="+mj-lt"/>
                <a:cs typeface="Times New Roman" pitchFamily="18" charset="0"/>
              </a:rPr>
            </a:br>
            <a:r>
              <a:rPr lang="ru-RU" sz="2400" b="1" dirty="0">
                <a:latin typeface="+mj-lt"/>
                <a:cs typeface="Times New Roman" pitchFamily="18" charset="0"/>
              </a:rPr>
              <a:t/>
            </a:r>
            <a:br>
              <a:rPr lang="ru-RU" sz="2400" b="1" dirty="0">
                <a:latin typeface="+mj-lt"/>
                <a:cs typeface="Times New Roman" pitchFamily="18" charset="0"/>
              </a:rPr>
            </a:b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88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558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Основания для предоставления отсрочки или рассрочки: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680520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8600" b="1" dirty="0" smtClean="0">
                <a:solidFill>
                  <a:srgbClr val="002060"/>
                </a:solidFill>
              </a:rPr>
              <a:t>Отсутствие у обучающегося академической задолженности на момент подачи заявления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002060"/>
                </a:solidFill>
              </a:rPr>
              <a:t>с</a:t>
            </a:r>
            <a:r>
              <a:rPr lang="ru-RU" sz="6400" b="1" dirty="0" smtClean="0">
                <a:solidFill>
                  <a:srgbClr val="002060"/>
                </a:solidFill>
              </a:rPr>
              <a:t>правка об отсутствии академической задолженности);</a:t>
            </a:r>
          </a:p>
          <a:p>
            <a:pPr marL="0" indent="0">
              <a:buNone/>
            </a:pPr>
            <a:endParaRPr lang="ru-RU" sz="1500" b="1" dirty="0" smtClean="0"/>
          </a:p>
          <a:p>
            <a:pPr>
              <a:buBlip>
                <a:blip r:embed="rId2"/>
              </a:buBlip>
            </a:pPr>
            <a:r>
              <a:rPr lang="ru-RU" sz="8600" b="1" dirty="0" smtClean="0">
                <a:solidFill>
                  <a:srgbClr val="002060"/>
                </a:solidFill>
              </a:rPr>
              <a:t>Отнесение Заказчика к </a:t>
            </a:r>
            <a:r>
              <a:rPr lang="ru-RU" sz="8600" b="1" dirty="0">
                <a:solidFill>
                  <a:srgbClr val="002060"/>
                </a:solidFill>
              </a:rPr>
              <a:t>статусу / категории</a:t>
            </a:r>
            <a:r>
              <a:rPr lang="ru-RU" sz="86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ru-RU" sz="2500" b="1" dirty="0"/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малоимущей семьи (копия справки из органов социальной защиты);</a:t>
            </a:r>
          </a:p>
          <a:p>
            <a:pPr marL="274824" indent="0">
              <a:buNone/>
            </a:pPr>
            <a:endParaRPr lang="ru-RU" sz="2500" b="1" dirty="0" smtClean="0">
              <a:solidFill>
                <a:srgbClr val="002060"/>
              </a:solidFill>
            </a:endParaRPr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многодетной семьи; (копия удостоверения многодетной матери, отца)</a:t>
            </a:r>
          </a:p>
          <a:p>
            <a:pPr marL="274824" indent="0">
              <a:buNone/>
            </a:pPr>
            <a:endParaRPr lang="ru-RU" sz="2500" b="1" dirty="0" smtClean="0">
              <a:solidFill>
                <a:srgbClr val="002060"/>
              </a:solidFill>
            </a:endParaRPr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детей-сирот и детей, оставшихся без попечения родителей;</a:t>
            </a:r>
          </a:p>
          <a:p>
            <a:pPr marL="274824" indent="0">
              <a:buNone/>
            </a:pPr>
            <a:endParaRPr lang="ru-RU" sz="2500" b="1" dirty="0" smtClean="0">
              <a:solidFill>
                <a:srgbClr val="002060"/>
              </a:solidFill>
            </a:endParaRPr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лиц, потерявших в период обучения обоих родителей или единственного родителя;</a:t>
            </a:r>
          </a:p>
          <a:p>
            <a:pPr marL="274824" indent="0">
              <a:buNone/>
            </a:pPr>
            <a:endParaRPr lang="ru-RU" sz="2500" b="1" dirty="0" smtClean="0">
              <a:solidFill>
                <a:srgbClr val="002060"/>
              </a:solidFill>
            </a:endParaRPr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детей-инвалидов, инвалидов </a:t>
            </a:r>
            <a:r>
              <a:rPr lang="en-US" sz="6200" b="1" dirty="0" smtClean="0">
                <a:solidFill>
                  <a:srgbClr val="002060"/>
                </a:solidFill>
              </a:rPr>
              <a:t>I </a:t>
            </a:r>
            <a:r>
              <a:rPr lang="ru-RU" sz="6200" b="1" dirty="0" smtClean="0">
                <a:solidFill>
                  <a:srgbClr val="002060"/>
                </a:solidFill>
              </a:rPr>
              <a:t>и </a:t>
            </a:r>
            <a:r>
              <a:rPr lang="en-US" sz="6200" b="1" dirty="0" smtClean="0">
                <a:solidFill>
                  <a:srgbClr val="002060"/>
                </a:solidFill>
              </a:rPr>
              <a:t>II</a:t>
            </a:r>
            <a:r>
              <a:rPr lang="ru-RU" sz="6200" b="1" dirty="0" smtClean="0">
                <a:solidFill>
                  <a:srgbClr val="002060"/>
                </a:solidFill>
              </a:rPr>
              <a:t> групп, инвалидов детства;</a:t>
            </a:r>
          </a:p>
          <a:p>
            <a:pPr marL="274824" indent="0">
              <a:buNone/>
            </a:pPr>
            <a:endParaRPr lang="ru-RU" sz="2500" b="1" dirty="0" smtClean="0">
              <a:solidFill>
                <a:srgbClr val="002060"/>
              </a:solidFill>
            </a:endParaRPr>
          </a:p>
          <a:p>
            <a:pPr marL="846324" indent="-571500">
              <a:buBlip>
                <a:blip r:embed="rId3"/>
              </a:buBlip>
            </a:pPr>
            <a:r>
              <a:rPr lang="ru-RU" sz="6200" b="1" dirty="0" smtClean="0">
                <a:solidFill>
                  <a:srgbClr val="002060"/>
                </a:solidFill>
              </a:rPr>
              <a:t>ветерана боевых действий.</a:t>
            </a:r>
          </a:p>
          <a:p>
            <a:pPr marL="274824" indent="0">
              <a:buNone/>
            </a:pPr>
            <a:r>
              <a:rPr lang="ru-RU" sz="6200" b="1" dirty="0" smtClean="0">
                <a:solidFill>
                  <a:srgbClr val="002060"/>
                </a:solidFill>
              </a:rPr>
              <a:t>(копия </a:t>
            </a:r>
            <a:r>
              <a:rPr lang="ru-RU" sz="6200" b="1" dirty="0">
                <a:solidFill>
                  <a:srgbClr val="002060"/>
                </a:solidFill>
              </a:rPr>
              <a:t>о свидетельства рождении; копия свидетельства о смерти </a:t>
            </a:r>
            <a:r>
              <a:rPr lang="ru-RU" sz="6200" b="1" dirty="0" smtClean="0">
                <a:solidFill>
                  <a:srgbClr val="002060"/>
                </a:solidFill>
              </a:rPr>
              <a:t>родителей; копия решения суда о лишении родительских прав; справки о присвоении категории детей-сирот и детей, оставшихся без попечения родителей; копия справки об инвалидности; копия удостоверения ветерана боевых действий) </a:t>
            </a:r>
          </a:p>
          <a:p>
            <a:pPr>
              <a:buBlip>
                <a:blip r:embed="rId2"/>
              </a:buBlip>
            </a:pPr>
            <a:endParaRPr lang="ru-RU" sz="5000" dirty="0" smtClean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087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6381328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002060"/>
                </a:solidFill>
              </a:rPr>
              <a:t>Изменение состава семьи </a:t>
            </a:r>
            <a:r>
              <a:rPr lang="ru-RU" b="1" dirty="0" smtClean="0">
                <a:solidFill>
                  <a:srgbClr val="002060"/>
                </a:solidFill>
              </a:rPr>
              <a:t>Заказчика:</a:t>
            </a:r>
          </a:p>
          <a:p>
            <a:pPr marL="0" indent="0">
              <a:buNone/>
            </a:pPr>
            <a:endParaRPr lang="ru-RU" sz="900" b="1" dirty="0" smtClean="0"/>
          </a:p>
          <a:p>
            <a:pPr marL="732024" indent="-457200">
              <a:buClrTx/>
              <a:buBlip>
                <a:blip r:embed="rId3"/>
              </a:buBlip>
            </a:pPr>
            <a:r>
              <a:rPr lang="ru-RU" sz="2600" b="1" dirty="0" smtClean="0">
                <a:solidFill>
                  <a:srgbClr val="002060"/>
                </a:solidFill>
              </a:rPr>
              <a:t>рождение ребенка </a:t>
            </a:r>
            <a:r>
              <a:rPr lang="ru-RU" sz="1700" b="1" dirty="0" smtClean="0">
                <a:solidFill>
                  <a:srgbClr val="002060"/>
                </a:solidFill>
              </a:rPr>
              <a:t>(</a:t>
            </a:r>
            <a:r>
              <a:rPr lang="ru-RU" sz="1700" b="1" dirty="0">
                <a:solidFill>
                  <a:srgbClr val="002060"/>
                </a:solidFill>
              </a:rPr>
              <a:t>копия свидетельства о рождении</a:t>
            </a:r>
            <a:r>
              <a:rPr lang="ru-RU" sz="1700" b="1" dirty="0" smtClean="0">
                <a:solidFill>
                  <a:srgbClr val="002060"/>
                </a:solidFill>
              </a:rPr>
              <a:t>);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marL="274824" indent="0">
              <a:buClrTx/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732024" indent="-457200">
              <a:buClrTx/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смерть </a:t>
            </a:r>
            <a:r>
              <a:rPr lang="ru-RU" sz="2400" b="1" dirty="0">
                <a:solidFill>
                  <a:srgbClr val="002060"/>
                </a:solidFill>
              </a:rPr>
              <a:t>близкого </a:t>
            </a:r>
            <a:r>
              <a:rPr lang="ru-RU" sz="2400" b="1" dirty="0" smtClean="0">
                <a:solidFill>
                  <a:srgbClr val="002060"/>
                </a:solidFill>
              </a:rPr>
              <a:t>родственника</a:t>
            </a:r>
            <a:r>
              <a:rPr lang="ru-RU" sz="1700" b="1" dirty="0" smtClean="0">
                <a:solidFill>
                  <a:srgbClr val="002060"/>
                </a:solidFill>
              </a:rPr>
              <a:t> (копия свидетельства о смерти); </a:t>
            </a:r>
          </a:p>
          <a:p>
            <a:pPr marL="274824" indent="0">
              <a:buClrTx/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732024" indent="-457200">
              <a:buClrTx/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заключение брака </a:t>
            </a:r>
            <a:r>
              <a:rPr lang="ru-RU" sz="1700" b="1" dirty="0" smtClean="0">
                <a:solidFill>
                  <a:srgbClr val="002060"/>
                </a:solidFill>
              </a:rPr>
              <a:t>(копия свидетельства о браке)</a:t>
            </a:r>
          </a:p>
          <a:p>
            <a:pPr marL="274824" indent="0">
              <a:buClrTx/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     Сдача документов в течение 6 месяцев с момента события</a:t>
            </a:r>
          </a:p>
          <a:p>
            <a:pPr marL="274824" indent="0">
              <a:buClrTx/>
              <a:buNone/>
            </a:pPr>
            <a:endParaRPr lang="ru-RU" sz="900" b="1" dirty="0"/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002060"/>
                </a:solidFill>
              </a:rPr>
              <a:t>В связи </a:t>
            </a:r>
            <a:r>
              <a:rPr lang="ru-RU" b="1" dirty="0" smtClean="0">
                <a:solidFill>
                  <a:srgbClr val="002060"/>
                </a:solidFill>
              </a:rPr>
              <a:t>с: </a:t>
            </a:r>
          </a:p>
          <a:p>
            <a:pPr marL="0" indent="0">
              <a:buNone/>
            </a:pPr>
            <a:endParaRPr lang="ru-RU" sz="900" b="1" dirty="0" smtClean="0"/>
          </a:p>
          <a:p>
            <a:pPr marL="540000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вынужденными </a:t>
            </a:r>
            <a:r>
              <a:rPr lang="ru-RU" sz="2400" b="1" dirty="0">
                <a:solidFill>
                  <a:srgbClr val="002060"/>
                </a:solidFill>
              </a:rPr>
              <a:t>значительными расходами Заказчика по договору на лечение, в том числе на лечение близких родственников (супруги, родители, дети</a:t>
            </a:r>
            <a:r>
              <a:rPr lang="ru-RU" sz="2400" b="1" dirty="0" smtClean="0">
                <a:solidFill>
                  <a:srgbClr val="002060"/>
                </a:solidFill>
              </a:rPr>
              <a:t>) </a:t>
            </a:r>
            <a:r>
              <a:rPr lang="ru-RU" sz="1900" b="1" dirty="0" smtClean="0">
                <a:solidFill>
                  <a:srgbClr val="002060"/>
                </a:solidFill>
              </a:rPr>
              <a:t>(копии документов, подтверждающих понесенные затраты на лечение/восстановление (рецепты, чеки, договоры на платные медицинские услуги, </a:t>
            </a:r>
            <a:r>
              <a:rPr lang="ru-RU" sz="1900" b="1" dirty="0">
                <a:solidFill>
                  <a:srgbClr val="002060"/>
                </a:solidFill>
              </a:rPr>
              <a:t>к</a:t>
            </a:r>
            <a:r>
              <a:rPr lang="ru-RU" sz="1900" b="1" dirty="0" smtClean="0">
                <a:solidFill>
                  <a:srgbClr val="002060"/>
                </a:solidFill>
              </a:rPr>
              <a:t>опии больничного листа и др.)</a:t>
            </a:r>
          </a:p>
          <a:p>
            <a:pPr marL="197100" indent="0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      Срок подачи документов: в течение 3 месяцев с момента события</a:t>
            </a:r>
          </a:p>
          <a:p>
            <a:pPr marL="274824" indent="0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540000"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утратой </a:t>
            </a:r>
            <a:r>
              <a:rPr lang="ru-RU" b="1" dirty="0">
                <a:solidFill>
                  <a:srgbClr val="002060"/>
                </a:solidFill>
              </a:rPr>
              <a:t>источника дохода, снижением дохода: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74824" indent="0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810000">
              <a:buClrTx/>
              <a:buFont typeface="Verdana" pitchFamily="34" charset="0"/>
              <a:buChar char="―"/>
            </a:pPr>
            <a:r>
              <a:rPr lang="ru-RU" sz="2200" b="1" dirty="0" smtClean="0">
                <a:solidFill>
                  <a:srgbClr val="002060"/>
                </a:solidFill>
              </a:rPr>
              <a:t>увольнением </a:t>
            </a:r>
            <a:r>
              <a:rPr lang="ru-RU" sz="2200" b="1" dirty="0">
                <a:solidFill>
                  <a:srgbClr val="002060"/>
                </a:solidFill>
              </a:rPr>
              <a:t>Заказчика (супруга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544824" indent="0">
              <a:buClrTx/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810000">
              <a:buClrTx/>
              <a:buFont typeface="Verdana" pitchFamily="34" charset="0"/>
              <a:buChar char="―"/>
            </a:pPr>
            <a:r>
              <a:rPr lang="ru-RU" sz="2200" b="1" dirty="0" smtClean="0">
                <a:solidFill>
                  <a:srgbClr val="002060"/>
                </a:solidFill>
              </a:rPr>
              <a:t>значительным </a:t>
            </a:r>
            <a:r>
              <a:rPr lang="ru-RU" sz="2200" b="1" dirty="0">
                <a:solidFill>
                  <a:srgbClr val="002060"/>
                </a:solidFill>
              </a:rPr>
              <a:t>снижением дохода Заказчика (супруга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</a:p>
          <a:p>
            <a:pPr marL="467100" indent="0">
              <a:buClrTx/>
              <a:buNone/>
            </a:pPr>
            <a:r>
              <a:rPr lang="ru-RU" sz="1900" b="1" dirty="0" smtClean="0">
                <a:solidFill>
                  <a:srgbClr val="002060"/>
                </a:solidFill>
              </a:rPr>
              <a:t>(копия трудовой книжки; справка о доходах по форме2-НДФЛ; документы, подтверждающие снижение дохода)</a:t>
            </a:r>
          </a:p>
          <a:p>
            <a:pPr marL="467100" indent="0">
              <a:buClrTx/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Сроки подачи документов: в течение 3 месяцев с момента события</a:t>
            </a:r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54726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3600" b="1" dirty="0">
                <a:solidFill>
                  <a:srgbClr val="002060"/>
                </a:solidFill>
              </a:rPr>
              <a:t>В связи с подачей Заказчиком </a:t>
            </a:r>
            <a:r>
              <a:rPr lang="ru-RU" sz="3600" b="1" dirty="0" smtClean="0">
                <a:solidFill>
                  <a:srgbClr val="002060"/>
                </a:solidFill>
              </a:rPr>
              <a:t>заявления в:</a:t>
            </a:r>
          </a:p>
          <a:p>
            <a:pPr marL="0" indent="0"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solidFill>
                  <a:srgbClr val="002060"/>
                </a:solidFill>
              </a:rPr>
              <a:t>пенсионный </a:t>
            </a:r>
            <a:r>
              <a:rPr lang="ru-RU" sz="2800" b="1" dirty="0">
                <a:solidFill>
                  <a:srgbClr val="002060"/>
                </a:solidFill>
              </a:rPr>
              <a:t>фонд РФ </a:t>
            </a:r>
            <a:r>
              <a:rPr lang="ru-RU" sz="2800" b="1" dirty="0" smtClean="0">
                <a:solidFill>
                  <a:srgbClr val="002060"/>
                </a:solidFill>
              </a:rPr>
              <a:t>о </a:t>
            </a:r>
            <a:r>
              <a:rPr lang="ru-RU" sz="2800" b="1" dirty="0">
                <a:solidFill>
                  <a:srgbClr val="002060"/>
                </a:solidFill>
              </a:rPr>
              <a:t>распоряжении средствами материального капитала на оплату за </a:t>
            </a:r>
            <a:r>
              <a:rPr lang="ru-RU" sz="2800" b="1" dirty="0" smtClean="0">
                <a:solidFill>
                  <a:srgbClr val="002060"/>
                </a:solidFill>
              </a:rPr>
              <a:t>обучение </a:t>
            </a:r>
            <a:r>
              <a:rPr lang="ru-RU" sz="1600" b="1" dirty="0" smtClean="0">
                <a:solidFill>
                  <a:srgbClr val="002060"/>
                </a:solidFill>
              </a:rPr>
              <a:t>(расписка-уведомление из Пенсионного фонда РФ)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  Срок подачи документов в течение 2 месяцев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solidFill>
                  <a:srgbClr val="002060"/>
                </a:solidFill>
              </a:rPr>
              <a:t>банк </a:t>
            </a:r>
            <a:r>
              <a:rPr lang="ru-RU" sz="2800" b="1" dirty="0">
                <a:solidFill>
                  <a:srgbClr val="002060"/>
                </a:solidFill>
              </a:rPr>
              <a:t>или иную кредитную организацию о предоставлении образовательного </a:t>
            </a:r>
            <a:r>
              <a:rPr lang="ru-RU" sz="2800" b="1" dirty="0" smtClean="0">
                <a:solidFill>
                  <a:srgbClr val="002060"/>
                </a:solidFill>
              </a:rPr>
              <a:t>кредита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(копия заявления из банка)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 Срок </a:t>
            </a:r>
            <a:r>
              <a:rPr lang="ru-RU" sz="1600" b="1" dirty="0">
                <a:solidFill>
                  <a:srgbClr val="FF0000"/>
                </a:solidFill>
              </a:rPr>
              <a:t>подачи документов в течение 2 месяцев</a:t>
            </a:r>
          </a:p>
          <a:p>
            <a:pPr>
              <a:buBlip>
                <a:blip r:embed="rId3"/>
              </a:buBlip>
            </a:pPr>
            <a:endParaRPr lang="ru-RU" sz="2000" b="1" dirty="0"/>
          </a:p>
          <a:p>
            <a:pPr>
              <a:buBlip>
                <a:blip r:embed="rId3"/>
              </a:buBlip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460851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400" dirty="0" smtClean="0">
                <a:solidFill>
                  <a:srgbClr val="002060"/>
                </a:solidFill>
              </a:rPr>
              <a:t>Вся необходимая документация по платным образовательным услугам </a:t>
            </a:r>
            <a:r>
              <a:rPr lang="ru-RU" sz="2400" dirty="0">
                <a:solidFill>
                  <a:srgbClr val="002060"/>
                </a:solidFill>
              </a:rPr>
              <a:t>можно найти на сайте </a:t>
            </a:r>
            <a:r>
              <a:rPr lang="ru-RU" sz="2400" dirty="0" smtClean="0">
                <a:solidFill>
                  <a:srgbClr val="002060"/>
                </a:solidFill>
              </a:rPr>
              <a:t>Университета, в том числе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Порядок </a:t>
            </a:r>
            <a:r>
              <a:rPr lang="ru-RU" sz="2400" dirty="0">
                <a:solidFill>
                  <a:srgbClr val="FF0000"/>
                </a:solidFill>
              </a:rPr>
              <a:t>предоставления отсрочки или рассрочки оплаты за обучение в ФГБОУ ВО «Удмуртский государственный университет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hlinkClick r:id="rId2"/>
              </a:rPr>
              <a:t/>
            </a:r>
            <a:br>
              <a:rPr lang="ru-RU" sz="2400" dirty="0">
                <a:hlinkClick r:id="rId2"/>
              </a:rPr>
            </a:br>
            <a:r>
              <a:rPr lang="en-US" sz="2400" dirty="0">
                <a:hlinkClick r:id="rId2"/>
              </a:rPr>
              <a:t>http://i.udsu.ru/09-premium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Раздел «Платные образовательные услуги» можно найти пройдя по ссылкам: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3096344" cy="3960440"/>
          </a:xfrm>
        </p:spPr>
        <p:txBody>
          <a:bodyPr/>
          <a:lstStyle/>
          <a:p>
            <a:r>
              <a:rPr lang="ru-RU" b="1" dirty="0" smtClean="0"/>
              <a:t>Главная станица сайта </a:t>
            </a:r>
            <a:r>
              <a:rPr lang="ru-RU" b="1" dirty="0" err="1" smtClean="0"/>
              <a:t>УдГУ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en-US" sz="2400" b="1" dirty="0"/>
              <a:t>http://udsu.ru/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1027" name="Picture 3" descr="C:\Users\USER\Desktop\1 страница сайта УдГ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1"/>
            <a:ext cx="5045024" cy="37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3429"/>
            <a:ext cx="5688632" cy="2664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Находим на главной странице раздел «Сведения об ОО» </a:t>
            </a:r>
          </a:p>
          <a:p>
            <a:pPr marL="0" indent="0">
              <a:buNone/>
            </a:pPr>
            <a:r>
              <a:rPr lang="ru-RU" b="1" dirty="0" smtClean="0"/>
              <a:t>в правом верхнем углу</a:t>
            </a:r>
            <a:endParaRPr lang="ru-RU" b="1" dirty="0"/>
          </a:p>
        </p:txBody>
      </p:sp>
      <p:pic>
        <p:nvPicPr>
          <p:cNvPr id="2050" name="Picture 2" descr="C:\Users\USER\Desktop\1 страница сайта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51" y="1268760"/>
            <a:ext cx="47418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3"/>
          <p:cNvSpPr/>
          <p:nvPr/>
        </p:nvSpPr>
        <p:spPr>
          <a:xfrm>
            <a:off x="2925765" y="2098220"/>
            <a:ext cx="1440160" cy="18722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609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Переходим в раздел «Сведения об ОО»: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Раздел сведения об О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7" y="1264080"/>
            <a:ext cx="7128792" cy="52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3132976" cy="4187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перечне разделов слева выбираем раздел </a:t>
            </a:r>
            <a:r>
              <a:rPr lang="ru-RU" b="1" dirty="0" smtClean="0">
                <a:solidFill>
                  <a:srgbClr val="FF0000"/>
                </a:solidFill>
              </a:rPr>
              <a:t>9.«Платные образовательные услуги»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Раздел сведения об О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39111" cy="5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2267744" y="4581128"/>
            <a:ext cx="3067019" cy="1512168"/>
          </a:xfrm>
          <a:prstGeom prst="bentConnector3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056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Переходим в подраздел «Платные образовательные услуги»: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Платные образовательные услу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393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31452" cy="2106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перечне документов находим Порядок предоставления отсрочки или рассрочки оплаты за обучение в ФГБОУ ВО </a:t>
            </a:r>
            <a:r>
              <a:rPr lang="ru-RU" sz="2800" b="1" dirty="0" err="1" smtClean="0">
                <a:solidFill>
                  <a:srgbClr val="002060"/>
                </a:solidFill>
              </a:rPr>
              <a:t>УдГУ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USER\Desktop\Платные образовательные услу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56" y="2852936"/>
            <a:ext cx="72317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углом вверх 14"/>
          <p:cNvSpPr/>
          <p:nvPr/>
        </p:nvSpPr>
        <p:spPr>
          <a:xfrm rot="5400000">
            <a:off x="287524" y="2600908"/>
            <a:ext cx="1728192" cy="64807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027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Экономика </a:t>
            </a:r>
            <a:r>
              <a:rPr lang="ru-RU" sz="3200" b="1" dirty="0">
                <a:solidFill>
                  <a:srgbClr val="FF0000"/>
                </a:solidFill>
              </a:rPr>
              <a:t>и Бухгалтерский </a:t>
            </a:r>
            <a:r>
              <a:rPr lang="ru-RU" sz="3200" b="1" dirty="0" smtClean="0">
                <a:solidFill>
                  <a:srgbClr val="FF0000"/>
                </a:solidFill>
              </a:rPr>
              <a:t>учет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(по отраслям)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4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29 декабря 2018 г. – экзамен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 1 января по 13 января 2019 г. </a:t>
            </a:r>
            <a:r>
              <a:rPr lang="ru-RU" sz="3600" b="1" dirty="0" smtClean="0">
                <a:solidFill>
                  <a:srgbClr val="002060"/>
                </a:solidFill>
              </a:rPr>
              <a:t>– каникулы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14 января 2019 г. – </a:t>
            </a:r>
            <a:r>
              <a:rPr lang="ru-RU" sz="3600" b="1" dirty="0" smtClean="0">
                <a:solidFill>
                  <a:srgbClr val="002060"/>
                </a:solidFill>
              </a:rPr>
              <a:t>экзамен</a:t>
            </a:r>
          </a:p>
          <a:p>
            <a:pPr marL="0" indent="0" algn="ctr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21 мая 2019 г. – </a:t>
            </a:r>
            <a:r>
              <a:rPr lang="ru-RU" sz="3600" b="1" dirty="0" smtClean="0">
                <a:solidFill>
                  <a:srgbClr val="002060"/>
                </a:solidFill>
              </a:rPr>
              <a:t>экзамен</a:t>
            </a:r>
          </a:p>
          <a:p>
            <a:pPr marL="0" indent="0" algn="ctr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 22 мая по 5 июня 2019 г. - учебная </a:t>
            </a:r>
            <a:r>
              <a:rPr lang="ru-RU" sz="3600" b="1" dirty="0" smtClean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6 июня 2019 г. </a:t>
            </a:r>
            <a:r>
              <a:rPr lang="ru-RU" sz="3600" b="1" dirty="0" smtClean="0">
                <a:solidFill>
                  <a:srgbClr val="002060"/>
                </a:solidFill>
              </a:rPr>
              <a:t>– экзамен</a:t>
            </a:r>
          </a:p>
          <a:p>
            <a:pPr marL="0" indent="0" algn="ctr">
              <a:buNone/>
            </a:pPr>
            <a:endParaRPr lang="ru-RU" sz="1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 7 июня по 20 июня 2019 г. – производственная </a:t>
            </a:r>
            <a:r>
              <a:rPr lang="ru-RU" sz="3600" b="1" dirty="0" smtClean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 17 июня по 26 июня 2019г. -  </a:t>
            </a:r>
            <a:r>
              <a:rPr lang="ru-RU" sz="3600" b="1" dirty="0" smtClean="0">
                <a:solidFill>
                  <a:srgbClr val="002060"/>
                </a:solidFill>
              </a:rPr>
              <a:t>сессия</a:t>
            </a:r>
          </a:p>
          <a:p>
            <a:pPr marL="0" indent="0" algn="ctr">
              <a:buNone/>
            </a:pPr>
            <a:endParaRPr lang="ru-RU" sz="1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С 1 июля по 31 августа 2019 г.- каникулы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Правоохранительная </a:t>
            </a:r>
            <a:r>
              <a:rPr lang="ru-RU" b="1" dirty="0">
                <a:solidFill>
                  <a:srgbClr val="FF0000"/>
                </a:solidFill>
              </a:rPr>
              <a:t>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С 1 января по 13 января 2019 г. - каникулы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14 </a:t>
            </a:r>
            <a:r>
              <a:rPr lang="ru-RU" b="1" dirty="0">
                <a:solidFill>
                  <a:srgbClr val="002060"/>
                </a:solidFill>
              </a:rPr>
              <a:t>января по 26 января 2019 г. – сессия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17 июня по 29 июня 2019 г. - учебная практика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 июля по 6 июля 2019г. -  сессия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8 июля по 31 августа 2019 г.- каникулы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1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02824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Право </a:t>
            </a:r>
            <a:r>
              <a:rPr lang="ru-RU" sz="2800" b="1" dirty="0">
                <a:solidFill>
                  <a:srgbClr val="FF0000"/>
                </a:solidFill>
              </a:rPr>
              <a:t>и организация социального обеспечения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С 1 января по 13 января 2019 г. – </a:t>
            </a:r>
            <a:r>
              <a:rPr lang="ru-RU" b="1" dirty="0" smtClean="0">
                <a:solidFill>
                  <a:srgbClr val="002060"/>
                </a:solidFill>
              </a:rPr>
              <a:t>каникулы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1 июня 2019 г. – </a:t>
            </a:r>
            <a:r>
              <a:rPr lang="ru-RU" b="1" dirty="0" smtClean="0">
                <a:solidFill>
                  <a:srgbClr val="002060"/>
                </a:solidFill>
              </a:rPr>
              <a:t>экзамен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8 июня 2019 г. </a:t>
            </a:r>
            <a:r>
              <a:rPr lang="ru-RU" b="1" dirty="0" smtClean="0">
                <a:solidFill>
                  <a:srgbClr val="002060"/>
                </a:solidFill>
              </a:rPr>
              <a:t>– экзамен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С 10 июня по 22 июня 2019 г. - учебная </a:t>
            </a:r>
            <a:r>
              <a:rPr lang="ru-RU" b="1" dirty="0" smtClean="0">
                <a:solidFill>
                  <a:srgbClr val="002060"/>
                </a:solidFill>
              </a:rPr>
              <a:t>практика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С 24 июня по 5 июля 2019г. -  </a:t>
            </a:r>
            <a:r>
              <a:rPr lang="ru-RU" b="1" dirty="0" smtClean="0">
                <a:solidFill>
                  <a:srgbClr val="002060"/>
                </a:solidFill>
              </a:rPr>
              <a:t>сессия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С 6 июля по 31 августа 2019 г.- каникулы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58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472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03.09.18-29.12.18 - теоретическое обучение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31.12.18-13.01.19 </a:t>
            </a:r>
            <a:r>
              <a:rPr lang="ru-RU" b="1" dirty="0" smtClean="0">
                <a:solidFill>
                  <a:srgbClr val="002060"/>
                </a:solidFill>
              </a:rPr>
              <a:t>- каникулы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14.01.19-21.01.19 </a:t>
            </a:r>
            <a:r>
              <a:rPr lang="ru-RU" b="1" dirty="0" smtClean="0">
                <a:solidFill>
                  <a:srgbClr val="002060"/>
                </a:solidFill>
              </a:rPr>
              <a:t>- учебная </a:t>
            </a:r>
            <a:r>
              <a:rPr lang="ru-RU" b="1" dirty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22.01.19-11.02.19 </a:t>
            </a:r>
            <a:r>
              <a:rPr lang="ru-RU" b="1" dirty="0" smtClean="0">
                <a:solidFill>
                  <a:srgbClr val="002060"/>
                </a:solidFill>
              </a:rPr>
              <a:t>- производственная </a:t>
            </a:r>
            <a:r>
              <a:rPr lang="ru-RU" b="1" dirty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12.02.19-16.02.19 </a:t>
            </a:r>
            <a:r>
              <a:rPr lang="ru-RU" b="1" dirty="0" smtClean="0">
                <a:solidFill>
                  <a:srgbClr val="002060"/>
                </a:solidFill>
              </a:rPr>
              <a:t>- сессия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18.02.19-25.05.19 </a:t>
            </a:r>
            <a:r>
              <a:rPr lang="ru-RU" b="1" dirty="0" smtClean="0">
                <a:solidFill>
                  <a:srgbClr val="002060"/>
                </a:solidFill>
              </a:rPr>
              <a:t>- теоретическое </a:t>
            </a:r>
            <a:r>
              <a:rPr lang="ru-RU" b="1" dirty="0">
                <a:solidFill>
                  <a:srgbClr val="002060"/>
                </a:solidFill>
              </a:rPr>
              <a:t>обучение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27.05.19-01.06.19 </a:t>
            </a:r>
            <a:r>
              <a:rPr lang="ru-RU" b="1" dirty="0" smtClean="0">
                <a:solidFill>
                  <a:srgbClr val="002060"/>
                </a:solidFill>
              </a:rPr>
              <a:t>- учебная </a:t>
            </a:r>
            <a:r>
              <a:rPr lang="ru-RU" b="1" dirty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03.06.19-22.06.19 </a:t>
            </a:r>
            <a:r>
              <a:rPr lang="ru-RU" b="1" dirty="0" smtClean="0">
                <a:solidFill>
                  <a:srgbClr val="002060"/>
                </a:solidFill>
              </a:rPr>
              <a:t>- производственная </a:t>
            </a:r>
            <a:r>
              <a:rPr lang="ru-RU" b="1" dirty="0">
                <a:solidFill>
                  <a:srgbClr val="002060"/>
                </a:solidFill>
              </a:rPr>
              <a:t>практика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24.06.19-28.06.19 </a:t>
            </a:r>
            <a:r>
              <a:rPr lang="ru-RU" b="1" dirty="0" smtClean="0">
                <a:solidFill>
                  <a:srgbClr val="002060"/>
                </a:solidFill>
              </a:rPr>
              <a:t>- сессия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29.06.19 </a:t>
            </a:r>
            <a:r>
              <a:rPr lang="ru-RU" b="1" dirty="0" smtClean="0">
                <a:solidFill>
                  <a:srgbClr val="002060"/>
                </a:solidFill>
              </a:rPr>
              <a:t>- каникулы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60648"/>
            <a:ext cx="8902824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Туризм (на базе 9 класса)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03.09.18-29.12.18 теоретическое обучение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31.12.18-13.01.19 каникулы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14.01.19-18.05.19 теоретическое обучение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20.05.19 сессия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21.05.19-10.06.19 учебная практика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11.06.19-24.06.19 производственная практика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25.06.19-29.06.19 сессия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01.07.19 каникулы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Реклама (на базе 9 класса)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Дизайн (по отраслям) (на базе 9 класса)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03.09.18-22.12.18 теоретическое обучение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24.12.18-29.12.18 сессия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31.12.18-13.01.19 каникулы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14.01.19-18.05.19 теоретическое обучение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20.05.19-15.06.19 учебная практика</a:t>
            </a:r>
          </a:p>
          <a:p>
            <a:pPr marL="0" lv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17.06.19-29.06.19 сессия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01.07.19 каникулы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Разработка и эксплуатация нефтяных и газовых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месторождений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Зимняя </a:t>
            </a: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сессия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24.12.2018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 29.12.2018г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Зимние каникулы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31.12.2018 по 12.01.2019г. </a:t>
            </a:r>
            <a:b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endParaRPr lang="ru-RU" sz="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Летняя </a:t>
            </a: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сессия </a:t>
            </a:r>
            <a:endParaRPr lang="ru-RU" sz="4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01.06.2019г по 06.06.2019г. </a:t>
            </a:r>
            <a:endParaRPr 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9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9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Летние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каникулы 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sz="35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08.06.2019г</a:t>
            </a:r>
            <a:endParaRPr lang="ru-RU" sz="3500" b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38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1116</Words>
  <Application>Microsoft Office PowerPoint</Application>
  <PresentationFormat>Экран (4:3)</PresentationFormat>
  <Paragraphs>229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  Родительское собрание 12.09.2018 года    </vt:lpstr>
      <vt:lpstr>Презентация PowerPoint</vt:lpstr>
      <vt:lpstr>Экономика и Бухгалтерский учет  (по отраслям)</vt:lpstr>
      <vt:lpstr>Правоохранительная деятельность</vt:lpstr>
      <vt:lpstr>Право и организация социального обеспечения</vt:lpstr>
      <vt:lpstr>Презентация PowerPoint</vt:lpstr>
      <vt:lpstr>Реклама (на базе 9 класса)</vt:lpstr>
      <vt:lpstr>Дизайн (по отраслям) (на базе 9 класса)</vt:lpstr>
      <vt:lpstr>Разработка и эксплуатация нефтяных и газовых месторождений</vt:lpstr>
      <vt:lpstr>Информационные системы  (по отраслям) </vt:lpstr>
      <vt:lpstr>График ликвидации задолженностей</vt:lpstr>
      <vt:lpstr>Презентация PowerPoint</vt:lpstr>
      <vt:lpstr>Вход  в личный кабинет студента</vt:lpstr>
      <vt:lpstr> Главная страница сайта Удмуртского государственного университета: http://udsu.ru/</vt:lpstr>
      <vt:lpstr>Презентация PowerPoint</vt:lpstr>
      <vt:lpstr>заходим на страницу портала ИИАС: https://io.udsu.ru/uio/portal_iias.present</vt:lpstr>
      <vt:lpstr>Вводим логин и пароль:</vt:lpstr>
      <vt:lpstr>Заходим в личный кабинет:</vt:lpstr>
      <vt:lpstr>Основания для предоставления отсрочки/рассрочки оплаты за обучение</vt:lpstr>
      <vt:lpstr>Основания для предоставления отсрочки или рассрочки:</vt:lpstr>
      <vt:lpstr>Презентация PowerPoint</vt:lpstr>
      <vt:lpstr>Презентация PowerPoint</vt:lpstr>
      <vt:lpstr>Вся необходимая документация по платным образовательным услугам можно найти на сайте Университета, в том числе  Порядок предоставления отсрочки или рассрочки оплаты за обучение в ФГБОУ ВО «Удмуртский государственный университет»   http://i.udsu.ru/09-premium </vt:lpstr>
      <vt:lpstr>Раздел «Платные образовательные услуги» можно найти пройдя по ссылкам:</vt:lpstr>
      <vt:lpstr>Презентация PowerPoint</vt:lpstr>
      <vt:lpstr>Презентация PowerPoint</vt:lpstr>
      <vt:lpstr>Презентация PowerPoint</vt:lpstr>
      <vt:lpstr>Переходим в подраздел «Платные образовательные услуги»: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Вход  в личный кабинет студента</dc:title>
  <dc:creator>USER</dc:creator>
  <cp:lastModifiedBy>USER</cp:lastModifiedBy>
  <cp:revision>49</cp:revision>
  <dcterms:created xsi:type="dcterms:W3CDTF">2018-09-11T11:54:01Z</dcterms:created>
  <dcterms:modified xsi:type="dcterms:W3CDTF">2018-09-12T13:22:04Z</dcterms:modified>
</cp:coreProperties>
</file>