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79" r:id="rId13"/>
    <p:sldId id="292" r:id="rId14"/>
    <p:sldId id="270" r:id="rId15"/>
    <p:sldId id="271" r:id="rId16"/>
    <p:sldId id="293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81" r:id="rId26"/>
    <p:sldId id="283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596" y="-9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Организационное собрание первокурсников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25.08.2022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Образовательный процесс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студентов 1 курса 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(на базе 9 классов)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Образовательный процесс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студентов 1 курса </a:t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(на базе 9 классов)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осуществляется в рамках договора сетевого </a:t>
            </a:r>
            <a:r>
              <a:rPr lang="ru-RU" sz="2400" smtClean="0">
                <a:solidFill>
                  <a:prstClr val="black"/>
                </a:solidFill>
                <a:ea typeface="+mj-ea"/>
                <a:cs typeface="+mj-cs"/>
              </a:rPr>
              <a:t>взаимодействия с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МБОУ СОШ г. Ижевска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350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Разработка и эксплуатация нефтяных и газовых месторождений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на базе 9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классов 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(бюджет)</a:t>
            </a:r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проходят обучение «СОШ № 57» 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г. Ижевск, ул. Восточная, 12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Кураторы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от МКПО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Шамшурина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Ольга Владимировна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контактный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телефон </a:t>
            </a:r>
            <a:r>
              <a:rPr lang="en-US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(3412</a:t>
            </a:r>
            <a:r>
              <a:rPr lang="en-US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)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</a:t>
            </a:r>
            <a:r>
              <a:rPr lang="en-US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916-07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4;</a:t>
            </a:r>
          </a:p>
          <a:p>
            <a:pPr marL="0" indent="0">
              <a:buNone/>
            </a:pP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   Никонова Елена Сергеевна</a:t>
            </a:r>
          </a:p>
          <a:p>
            <a:pPr marL="0" indent="0">
              <a:buNone/>
            </a:pP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 контактный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телефон </a:t>
            </a:r>
            <a:r>
              <a:rPr lang="en-US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(3412)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</a:t>
            </a:r>
            <a:r>
              <a:rPr lang="en-US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916-07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350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03598"/>
            <a:ext cx="8291264" cy="3394472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Разработка и эксплуатация нефтяных и газовых месторождений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на базе 9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классов 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(платно)</a:t>
            </a:r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проходят обучение «СОШ №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67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» 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г. Ижевск, ул.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Широкий переулок,73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Куратор от МКПО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Шамшурина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Анна Анатольевна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контактный телефон</a:t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en-US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(3412)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</a:t>
            </a:r>
            <a:r>
              <a:rPr lang="en-US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916-07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124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7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Сетевое и системное администрирование</a:t>
            </a: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/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на базе 9 классов </a:t>
            </a:r>
            <a:endParaRPr lang="ru-RU" sz="27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  <a:p>
            <a:pPr marL="0" lvl="0" indent="0">
              <a:buNone/>
            </a:pP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</a:t>
            </a:r>
            <a:r>
              <a:rPr lang="ru-RU" sz="27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проходят </a:t>
            </a: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обучение «СОШ № 67» </a:t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7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 г</a:t>
            </a: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. Ижевск, ул. Широкий переулок,73 </a:t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/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7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 Куратор </a:t>
            </a: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от МКПО</a:t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r>
              <a:rPr lang="ru-RU" sz="27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 Ломаева Марина Васильевна</a:t>
            </a:r>
            <a: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/>
            </a:r>
            <a:br>
              <a:rPr lang="ru-RU" sz="2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«Правоохранительная деятельность»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осуществляется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3600" b="1" dirty="0">
                <a:solidFill>
                  <a:prstClr val="black"/>
                </a:solidFill>
              </a:rPr>
              <a:t>Школа № 11 </a:t>
            </a:r>
          </a:p>
          <a:p>
            <a:pPr marL="0" lvl="0" indent="0" algn="ctr">
              <a:buNone/>
            </a:pPr>
            <a:r>
              <a:rPr lang="ru-RU" sz="3600" b="1" dirty="0">
                <a:solidFill>
                  <a:prstClr val="black"/>
                </a:solidFill>
              </a:rPr>
              <a:t>Ул. Максима Горького, 160</a:t>
            </a:r>
          </a:p>
          <a:p>
            <a:pPr marL="0" lvl="0" indent="0" algn="ctr">
              <a:buNone/>
            </a:pPr>
            <a:r>
              <a:rPr lang="ru-RU" sz="3600" b="1" dirty="0">
                <a:solidFill>
                  <a:prstClr val="black"/>
                </a:solidFill>
              </a:rPr>
              <a:t>Кураторы </a:t>
            </a:r>
          </a:p>
          <a:p>
            <a:pPr marL="0" lvl="0" indent="0" algn="ctr">
              <a:buNone/>
            </a:pPr>
            <a:r>
              <a:rPr lang="ru-RU" sz="3000" dirty="0">
                <a:solidFill>
                  <a:prstClr val="black"/>
                </a:solidFill>
              </a:rPr>
              <a:t>Мария Сергеевна </a:t>
            </a:r>
            <a:r>
              <a:rPr lang="ru-RU" sz="3000" dirty="0" err="1" smtClean="0">
                <a:solidFill>
                  <a:prstClr val="black"/>
                </a:solidFill>
              </a:rPr>
              <a:t>Балаева</a:t>
            </a:r>
            <a:r>
              <a:rPr lang="ru-RU" sz="3000" dirty="0" smtClean="0">
                <a:solidFill>
                  <a:prstClr val="black"/>
                </a:solidFill>
              </a:rPr>
              <a:t> </a:t>
            </a:r>
            <a:endParaRPr lang="ru-RU" sz="3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000" dirty="0" smtClean="0">
                <a:solidFill>
                  <a:prstClr val="black"/>
                </a:solidFill>
              </a:rPr>
              <a:t>Ипатов </a:t>
            </a:r>
            <a:r>
              <a:rPr lang="ru-RU" sz="3000" dirty="0" smtClean="0">
                <a:solidFill>
                  <a:prstClr val="black"/>
                </a:solidFill>
              </a:rPr>
              <a:t>Павел Сергеевич </a:t>
            </a:r>
            <a:endParaRPr lang="ru-RU" sz="3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000" dirty="0" smtClean="0"/>
              <a:t>Глухов </a:t>
            </a:r>
            <a:r>
              <a:rPr lang="ru-RU" sz="3000" dirty="0" smtClean="0"/>
              <a:t>Александр </a:t>
            </a:r>
            <a:r>
              <a:rPr lang="ru-RU" sz="3000" dirty="0" smtClean="0"/>
              <a:t>Валентинович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</a:rPr>
              <a:t>Право и организация социального обеспечения» 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внебюджет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>
                <a:solidFill>
                  <a:prstClr val="black"/>
                </a:solidFill>
              </a:rPr>
              <a:t>Школа № 22 </a:t>
            </a:r>
          </a:p>
          <a:p>
            <a:pPr lvl="0" algn="ctr">
              <a:buNone/>
            </a:pPr>
            <a:r>
              <a:rPr lang="ru-RU" sz="3200" b="1" dirty="0">
                <a:solidFill>
                  <a:prstClr val="black"/>
                </a:solidFill>
              </a:rPr>
              <a:t>пер. Северный, 53</a:t>
            </a:r>
            <a:endParaRPr lang="ru-RU" sz="32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Кураторы </a:t>
            </a:r>
            <a:endParaRPr lang="ru-RU" sz="32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Матросов Дмитрий Владимирович</a:t>
            </a:r>
          </a:p>
          <a:p>
            <a:pPr lvl="0" algn="ctr">
              <a:buNone/>
            </a:pPr>
            <a:r>
              <a:rPr lang="ru-RU" sz="3200" dirty="0" smtClean="0"/>
              <a:t>Устюжанин </a:t>
            </a:r>
            <a:r>
              <a:rPr lang="ru-RU" sz="3200" dirty="0" smtClean="0"/>
              <a:t>Максим Николаевич </a:t>
            </a:r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b="1" dirty="0">
                <a:solidFill>
                  <a:prstClr val="black"/>
                </a:solidFill>
              </a:rPr>
              <a:t>«Право и организация социального обеспечения» </a:t>
            </a:r>
            <a:r>
              <a:rPr lang="ru-RU" sz="2200" b="1" dirty="0" smtClean="0">
                <a:solidFill>
                  <a:srgbClr val="C00000"/>
                </a:solidFill>
              </a:rPr>
              <a:t>(бюджет)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03598"/>
            <a:ext cx="8208912" cy="3394472"/>
          </a:xfrm>
        </p:spPr>
        <p:txBody>
          <a:bodyPr/>
          <a:lstStyle/>
          <a:p>
            <a:pPr lvl="0" algn="ctr">
              <a:buNone/>
            </a:pPr>
            <a:r>
              <a:rPr lang="ru-RU" sz="3000" b="1" dirty="0">
                <a:solidFill>
                  <a:prstClr val="black"/>
                </a:solidFill>
              </a:rPr>
              <a:t>Школа № </a:t>
            </a:r>
            <a:r>
              <a:rPr lang="ru-RU" sz="3000" b="1" dirty="0" smtClean="0">
                <a:solidFill>
                  <a:prstClr val="black"/>
                </a:solidFill>
              </a:rPr>
              <a:t>67 </a:t>
            </a:r>
            <a:endParaRPr lang="ru-RU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000" b="1" dirty="0" smtClean="0">
                <a:solidFill>
                  <a:prstClr val="black"/>
                </a:solidFill>
              </a:rPr>
              <a:t>ул. Широкий переулок, 73</a:t>
            </a:r>
            <a:endParaRPr lang="ru-RU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000" b="1" dirty="0" smtClean="0">
                <a:solidFill>
                  <a:prstClr val="black"/>
                </a:solidFill>
              </a:rPr>
              <a:t>Куратор </a:t>
            </a:r>
            <a:endParaRPr lang="ru-RU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000" dirty="0" err="1" smtClean="0">
                <a:solidFill>
                  <a:prstClr val="black"/>
                </a:solidFill>
              </a:rPr>
              <a:t>Бровина</a:t>
            </a:r>
            <a:r>
              <a:rPr lang="ru-RU" sz="3000" dirty="0" smtClean="0">
                <a:solidFill>
                  <a:prstClr val="black"/>
                </a:solidFill>
              </a:rPr>
              <a:t> Татьяна Александровна</a:t>
            </a:r>
            <a:endParaRPr lang="ru-RU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ru-RU" sz="3000" dirty="0" smtClean="0">
                <a:solidFill>
                  <a:prstClr val="black"/>
                </a:solidFill>
              </a:rPr>
              <a:t>т</a:t>
            </a:r>
            <a:r>
              <a:rPr lang="ru-RU" sz="3000" dirty="0">
                <a:solidFill>
                  <a:prstClr val="black"/>
                </a:solidFill>
              </a:rPr>
              <a:t>. </a:t>
            </a:r>
            <a:r>
              <a:rPr lang="ru-RU" sz="3000" dirty="0" smtClean="0">
                <a:solidFill>
                  <a:prstClr val="black"/>
                </a:solidFill>
              </a:rPr>
              <a:t>916-074</a:t>
            </a:r>
            <a:endParaRPr lang="ru-RU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«Коммерция (по отраслям)»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осуществляется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sz="33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Школа </a:t>
            </a:r>
            <a:r>
              <a:rPr lang="ru-RU" sz="3300" b="1" dirty="0">
                <a:solidFill>
                  <a:prstClr val="black"/>
                </a:solidFill>
              </a:rPr>
              <a:t>№ </a:t>
            </a:r>
            <a:r>
              <a:rPr lang="ru-RU" sz="3300" b="1" dirty="0" smtClean="0">
                <a:solidFill>
                  <a:prstClr val="black"/>
                </a:solidFill>
              </a:rPr>
              <a:t>58 </a:t>
            </a:r>
            <a:endParaRPr lang="ru-RU" sz="33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ул. Владимира Краева , 50</a:t>
            </a:r>
            <a:endParaRPr lang="ru-RU" sz="33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Куратор </a:t>
            </a:r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Алёна Викторовна Кузьмина</a:t>
            </a:r>
            <a:endParaRPr lang="ru-RU" sz="3300" dirty="0">
              <a:solidFill>
                <a:prstClr val="black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«Экономика и бухгалтерский учет (по отраслям)»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sz="33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Школа </a:t>
            </a:r>
            <a:r>
              <a:rPr lang="ru-RU" sz="3300" b="1" dirty="0">
                <a:solidFill>
                  <a:prstClr val="black"/>
                </a:solidFill>
              </a:rPr>
              <a:t>№ </a:t>
            </a:r>
            <a:r>
              <a:rPr lang="ru-RU" sz="3300" b="1" dirty="0" smtClean="0">
                <a:solidFill>
                  <a:prstClr val="black"/>
                </a:solidFill>
              </a:rPr>
              <a:t>67 </a:t>
            </a:r>
            <a:endParaRPr lang="ru-RU" sz="33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ул. </a:t>
            </a:r>
            <a:r>
              <a:rPr lang="ru-RU" sz="3300" b="1" dirty="0" smtClean="0">
                <a:solidFill>
                  <a:prstClr val="black"/>
                </a:solidFill>
              </a:rPr>
              <a:t>Широкий переулок </a:t>
            </a:r>
            <a:r>
              <a:rPr lang="ru-RU" sz="3300" b="1" dirty="0">
                <a:solidFill>
                  <a:prstClr val="black"/>
                </a:solidFill>
              </a:rPr>
              <a:t>, </a:t>
            </a:r>
            <a:r>
              <a:rPr lang="ru-RU" sz="3300" b="1" dirty="0" smtClean="0">
                <a:solidFill>
                  <a:prstClr val="black"/>
                </a:solidFill>
              </a:rPr>
              <a:t>73</a:t>
            </a:r>
            <a:endParaRPr lang="ru-RU" sz="33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Куратор </a:t>
            </a:r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Журавлева Марина Андреевна</a:t>
            </a:r>
            <a:endParaRPr lang="ru-RU" sz="33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3300" dirty="0">
              <a:solidFill>
                <a:prstClr val="black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b="1" dirty="0" smtClean="0">
                <a:solidFill>
                  <a:prstClr val="black"/>
                </a:solidFill>
              </a:rPr>
              <a:t>«Туризм»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9582"/>
            <a:ext cx="8291264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МБОУ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СОШ № 40, </a:t>
            </a:r>
            <a:endParaRPr lang="ru-RU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г. Ижевск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, ул. </a:t>
            </a:r>
            <a:r>
              <a:rPr lang="ru-RU" b="1" dirty="0" err="1">
                <a:solidFill>
                  <a:prstClr val="black"/>
                </a:solidFill>
                <a:ea typeface="+mj-ea"/>
                <a:cs typeface="+mj-cs"/>
              </a:rPr>
              <a:t>Красногеройская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28а</a:t>
            </a: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Куратор </a:t>
            </a:r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Гай Мария Дмитриевна</a:t>
            </a:r>
            <a:endParaRPr lang="ru-RU" sz="33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т. </a:t>
            </a:r>
            <a:r>
              <a:rPr lang="ru-RU" sz="3300" dirty="0">
                <a:solidFill>
                  <a:prstClr val="black"/>
                </a:solidFill>
              </a:rPr>
              <a:t>916-070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Добро пожаловать в многопрофильный колледж профессионального образования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УдГУ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 - МКПО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УдГУ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96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«Реклама»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9582"/>
            <a:ext cx="8219256" cy="353504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000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МБОУ СОШ № 40,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г. Ижевск, ул. </a:t>
            </a:r>
            <a:r>
              <a:rPr lang="ru-RU" b="1" dirty="0" err="1">
                <a:solidFill>
                  <a:prstClr val="black"/>
                </a:solidFill>
              </a:rPr>
              <a:t>Красногеройская</a:t>
            </a:r>
            <a:r>
              <a:rPr lang="ru-RU" b="1" dirty="0">
                <a:solidFill>
                  <a:prstClr val="black"/>
                </a:solidFill>
              </a:rPr>
              <a:t>, 28а</a:t>
            </a: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Куратор </a:t>
            </a:r>
          </a:p>
          <a:p>
            <a:pPr algn="ctr"/>
            <a:r>
              <a:rPr lang="ru-RU" sz="3200" dirty="0" smtClean="0"/>
              <a:t>Кропачева Елена </a:t>
            </a:r>
          </a:p>
          <a:p>
            <a:pPr algn="ctr"/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843558"/>
            <a:ext cx="8496944" cy="38985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93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Образовательный процесс для студентов 1 курса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(на базе 9 классов) специальности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«Дизайн»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33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Школа </a:t>
            </a:r>
            <a:r>
              <a:rPr lang="ru-RU" sz="3300" b="1" dirty="0">
                <a:solidFill>
                  <a:prstClr val="black"/>
                </a:solidFill>
              </a:rPr>
              <a:t>№ 11 </a:t>
            </a:r>
          </a:p>
          <a:p>
            <a:pPr marL="0" lvl="0" indent="0" algn="ctr">
              <a:buNone/>
            </a:pPr>
            <a:r>
              <a:rPr lang="ru-RU" sz="3300" b="1" dirty="0">
                <a:solidFill>
                  <a:prstClr val="black"/>
                </a:solidFill>
              </a:rPr>
              <a:t>Ул. Максима Горького, 160</a:t>
            </a:r>
          </a:p>
          <a:p>
            <a:pPr marL="0" lvl="0" indent="0" algn="ctr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Куратор </a:t>
            </a:r>
            <a:endParaRPr lang="ru-RU" sz="33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300" dirty="0" smtClean="0">
                <a:solidFill>
                  <a:prstClr val="black"/>
                </a:solidFill>
              </a:rPr>
              <a:t>Мерзлякова Анна Михайловна</a:t>
            </a:r>
            <a:endParaRPr lang="ru-RU" sz="3300" dirty="0">
              <a:solidFill>
                <a:prstClr val="black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prstClr val="black"/>
                </a:solidFill>
              </a:rPr>
              <a:t>Группы 1 курса </a:t>
            </a:r>
            <a:r>
              <a:rPr lang="ru-RU" sz="1800" b="1" dirty="0">
                <a:solidFill>
                  <a:prstClr val="black"/>
                </a:solidFill>
              </a:rPr>
              <a:t>(после 11 класса</a:t>
            </a:r>
            <a:r>
              <a:rPr lang="ru-RU" sz="1800" b="1" smtClean="0">
                <a:solidFill>
                  <a:prstClr val="black"/>
                </a:solidFill>
              </a:rPr>
              <a:t>) обучаются</a:t>
            </a:r>
            <a:r>
              <a:rPr lang="ru-RU" sz="1800" b="1" dirty="0">
                <a:solidFill>
                  <a:prstClr val="black"/>
                </a:solidFill>
              </a:rPr>
              <a:t/>
            </a:r>
            <a:br>
              <a:rPr lang="ru-RU" sz="1800" b="1" dirty="0">
                <a:solidFill>
                  <a:prstClr val="black"/>
                </a:solidFill>
              </a:rPr>
            </a:br>
            <a:r>
              <a:rPr lang="ru-RU" sz="1800" b="1" dirty="0" err="1">
                <a:solidFill>
                  <a:prstClr val="black"/>
                </a:solidFill>
              </a:rPr>
              <a:t>УдГУ</a:t>
            </a:r>
            <a:r>
              <a:rPr lang="ru-RU" sz="1800" b="1" dirty="0">
                <a:solidFill>
                  <a:prstClr val="black"/>
                </a:solidFill>
              </a:rPr>
              <a:t>, г. Ижевск, ул. Университетская, д. 1, 4 корпус.</a:t>
            </a:r>
            <a:endParaRPr lang="ru-RU" dirty="0"/>
          </a:p>
        </p:txBody>
      </p:sp>
      <p:pic>
        <p:nvPicPr>
          <p:cNvPr id="4" name="Picture 2" descr="C:\Users\Marina\Desktop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 b="1705"/>
          <a:stretch>
            <a:fillRect/>
          </a:stretch>
        </p:blipFill>
        <p:spPr bwMode="auto">
          <a:xfrm>
            <a:off x="2627784" y="1347614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Кураторы групп 1 курса (на базе 11 класса)</a:t>
            </a:r>
            <a:br>
              <a:rPr lang="ru-RU" sz="2800" b="1" dirty="0" smtClean="0"/>
            </a:br>
            <a:r>
              <a:rPr lang="ru-RU" sz="2800" b="1" dirty="0" smtClean="0"/>
              <a:t>«Пожарная безопасность»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Куратор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200" b="1" dirty="0">
                <a:solidFill>
                  <a:prstClr val="black"/>
                </a:solidFill>
              </a:rPr>
              <a:t>Иванов Александр Анатольевич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ул. Университетская, д.1, корпус 4, ауд. 114а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р. т. 916-070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prstClr val="black"/>
                </a:solidFill>
              </a:rPr>
              <a:t>Кураторы групп 1 курса (на базе 11 класса)</a:t>
            </a:r>
            <a:br>
              <a:rPr lang="ru-RU" sz="2500" b="1" dirty="0">
                <a:solidFill>
                  <a:prstClr val="black"/>
                </a:solidFill>
              </a:rPr>
            </a:br>
            <a:r>
              <a:rPr lang="ru-RU" sz="2500" b="1" dirty="0" smtClean="0">
                <a:solidFill>
                  <a:prstClr val="black"/>
                </a:solidFill>
              </a:rPr>
              <a:t>«Разработка и эксплуатация нефтяных и газовых месторождений»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Куратор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Мышкин Герман Сергеевич</a:t>
            </a:r>
          </a:p>
          <a:p>
            <a:pPr marL="0" lvl="0" indent="0" algn="ctr">
              <a:buNone/>
            </a:pPr>
            <a:endParaRPr lang="ru-RU" sz="3200" b="1" dirty="0">
              <a:solidFill>
                <a:prstClr val="black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826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</a:rPr>
              <a:t>Кураторы групп 1 курса (на базе 11 класса)</a:t>
            </a:r>
            <a:br>
              <a:rPr lang="ru-RU" sz="2500" b="1" dirty="0">
                <a:solidFill>
                  <a:prstClr val="black"/>
                </a:solidFill>
              </a:rPr>
            </a:br>
            <a:r>
              <a:rPr lang="ru-RU" sz="2500" b="1" dirty="0">
                <a:solidFill>
                  <a:prstClr val="black"/>
                </a:solidFill>
              </a:rPr>
              <a:t>«</a:t>
            </a:r>
            <a:r>
              <a:rPr lang="ru-RU" sz="2500" b="1" dirty="0" smtClean="0">
                <a:solidFill>
                  <a:prstClr val="black"/>
                </a:solidFill>
              </a:rPr>
              <a:t>Правоохранительная деятельность»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Куратор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Вахрушева Марина Юрьевна</a:t>
            </a:r>
            <a:endParaRPr lang="ru-RU" sz="32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т. </a:t>
            </a:r>
            <a:r>
              <a:rPr lang="ru-RU" dirty="0" smtClean="0">
                <a:solidFill>
                  <a:prstClr val="black"/>
                </a:solidFill>
              </a:rPr>
              <a:t>916-487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391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  <a:t>Расписание занятий размещено</a:t>
            </a:r>
            <a:b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  <a:t>на сайте колледжа </a:t>
            </a:r>
            <a:r>
              <a:rPr lang="ru-RU" sz="2500" b="1" u="sng" dirty="0" err="1">
                <a:solidFill>
                  <a:prstClr val="black"/>
                </a:solidFill>
                <a:ea typeface="+mj-ea"/>
                <a:cs typeface="+mj-cs"/>
              </a:rPr>
              <a:t>УдГУ</a:t>
            </a:r>
            <a: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  <a:t> и </a:t>
            </a:r>
            <a:b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  <a:t>на стенде в 4 корпусе</a:t>
            </a:r>
            <a:b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  <a:t> у 109 аудитории</a:t>
            </a:r>
            <a:br>
              <a:rPr lang="ru-RU" sz="2500" b="1" u="sng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Официальная страница </a:t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Институты и колледжи</a:t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Многопрофильный колледж </a:t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профессионального образования</a:t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>Расписание МКПО</a:t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95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229600" cy="86774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Необходимые документы </a:t>
            </a:r>
            <a:r>
              <a:rPr lang="ru-RU" sz="2800" b="1">
                <a:solidFill>
                  <a:prstClr val="black"/>
                </a:solidFill>
                <a:latin typeface="Calibri Light" panose="020F0302020204030204"/>
              </a:rPr>
              <a:t>до </a:t>
            </a:r>
            <a:r>
              <a:rPr lang="ru-RU" sz="2800" b="1" smtClean="0">
                <a:latin typeface="Calibri Light" panose="020F0302020204030204"/>
              </a:rPr>
              <a:t>15.09.2022 </a:t>
            </a:r>
            <a:r>
              <a:rPr lang="ru-RU" sz="2800" b="1" dirty="0">
                <a:latin typeface="Calibri Light" panose="020F0302020204030204"/>
              </a:rPr>
              <a:t>г.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43558"/>
            <a:ext cx="4932040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Медицинская справка (форма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№286 или 086/у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) с обязательной информацией о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флюорографическом</a:t>
            </a: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 обследовании и предохранительных прививках (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КОРЬ, ДИФТЕРИЯ, СТОЛБНЯК, ПАРАТИТ, КРАСНУХА, ВИРУСНЫЙ ГЕПАТИТ В);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Копия ИНН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/>
              </a:rPr>
              <a:t>;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Calibri Light" panose="020F0302020204030204"/>
              </a:rPr>
              <a:t>Копия СНИЛС</a:t>
            </a:r>
            <a:endParaRPr lang="ru-RU" dirty="0">
              <a:solidFill>
                <a:prstClr val="black"/>
              </a:solidFill>
              <a:latin typeface="Calibri Light" panose="020F0302020204030204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  <a:latin typeface="Calibri Light" panose="020F0302020204030204"/>
              </a:rPr>
              <a:t>Характеристика с места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/>
              </a:rPr>
              <a:t>учебы</a:t>
            </a:r>
          </a:p>
        </p:txBody>
      </p:sp>
    </p:spTree>
    <p:extLst>
      <p:ext uri="{BB962C8B-B14F-4D97-AF65-F5344CB8AC3E}">
        <p14:creationId xmlns:p14="http://schemas.microsoft.com/office/powerpoint/2010/main" val="7350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254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/>
              <a:t>Для </a:t>
            </a:r>
            <a:r>
              <a:rPr lang="ru-RU" sz="2800" dirty="0" smtClean="0"/>
              <a:t>инвалидов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каб</a:t>
            </a:r>
            <a:r>
              <a:rPr lang="ru-RU" sz="2800" dirty="0"/>
              <a:t>. </a:t>
            </a:r>
            <a:r>
              <a:rPr lang="ru-RU" sz="2800" dirty="0" smtClean="0"/>
              <a:t>110 и 120  </a:t>
            </a:r>
            <a:r>
              <a:rPr lang="ru-RU" sz="2800" dirty="0"/>
              <a:t>4 </a:t>
            </a:r>
            <a:r>
              <a:rPr lang="ru-RU" sz="2800" dirty="0" smtClean="0"/>
              <a:t>корпуса в срок до </a:t>
            </a:r>
            <a:r>
              <a:rPr lang="ru-RU" sz="2800" b="1" dirty="0" smtClean="0"/>
              <a:t>10.09.2022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233948"/>
            <a:ext cx="4572000" cy="2010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Копию справки, подтверждающий факт установления инвалидности;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Копию индивидуальной программы реабилитации или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абилитации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Копию СНИЛС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867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>
            <a:noAutofit/>
          </a:bodyPr>
          <a:lstStyle/>
          <a:p>
            <a:r>
              <a:rPr lang="ru-RU" sz="1800" dirty="0"/>
              <a:t>Для детей-сирот;</a:t>
            </a:r>
            <a:br>
              <a:rPr lang="ru-RU" sz="1800" dirty="0"/>
            </a:br>
            <a:r>
              <a:rPr lang="ru-RU" sz="1800" dirty="0"/>
              <a:t>детей, оставшихся без попечения </a:t>
            </a:r>
            <a:r>
              <a:rPr lang="ru-RU" sz="1800" dirty="0" smtClean="0"/>
              <a:t>родителей в срок до </a:t>
            </a:r>
            <a:r>
              <a:rPr lang="ru-RU" sz="1800" b="1" dirty="0" smtClean="0"/>
              <a:t>10.09.2022 г.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 err="1"/>
              <a:t>каб</a:t>
            </a:r>
            <a:r>
              <a:rPr lang="ru-RU" sz="1800" dirty="0"/>
              <a:t>. </a:t>
            </a:r>
            <a:r>
              <a:rPr lang="ru-RU" sz="1800" dirty="0" smtClean="0"/>
              <a:t>110 и 120  4 </a:t>
            </a:r>
            <a:r>
              <a:rPr lang="ru-RU" sz="1800" dirty="0"/>
              <a:t>корпус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600" dirty="0">
                <a:ea typeface="+mj-ea"/>
                <a:cs typeface="+mj-cs"/>
              </a:rPr>
              <a:t>1. копия паспорта;</a:t>
            </a:r>
          </a:p>
          <a:p>
            <a:pPr marL="0" indent="0" algn="just">
              <a:buNone/>
            </a:pPr>
            <a:r>
              <a:rPr lang="ru-RU" sz="2600" dirty="0">
                <a:ea typeface="+mj-ea"/>
                <a:cs typeface="+mj-cs"/>
              </a:rPr>
              <a:t>2. копия документов, подтверждающих статус (копия свидетельства о рождении, копия свидетельства о смерти родителей, копия решения суда о лишении родительских прав, если родитель один, то соответствующая справка из органов </a:t>
            </a:r>
            <a:r>
              <a:rPr lang="ru-RU" sz="2600" dirty="0" err="1">
                <a:ea typeface="+mj-ea"/>
                <a:cs typeface="+mj-cs"/>
              </a:rPr>
              <a:t>ЗАГСа</a:t>
            </a:r>
            <a:r>
              <a:rPr lang="ru-RU" sz="2600" dirty="0">
                <a:ea typeface="+mj-ea"/>
                <a:cs typeface="+mj-cs"/>
              </a:rPr>
              <a:t>, копия документа о назначении опекуна (попечителя), справка из администрации по месту жительств о постановке на учет).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Елена </a:t>
            </a:r>
            <a:r>
              <a:rPr lang="ru-RU" sz="2000" b="1" dirty="0" err="1">
                <a:solidFill>
                  <a:prstClr val="black"/>
                </a:solidFill>
              </a:rPr>
              <a:t>Фанавиевна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Тенсина</a:t>
            </a:r>
            <a:r>
              <a:rPr lang="ru-RU" sz="2000" b="1" dirty="0">
                <a:solidFill>
                  <a:prstClr val="black"/>
                </a:solidFill>
              </a:rPr>
              <a:t> – кандидат юридических наук, доцент, директор МКПО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средней квалификации осуществляется в университете более 20 лет, за это время выпущено более 9 тыс. квалифицированных специалистов, созданы необходимые кадровые, материально-технические и информационные условия реализации образовательных программ среднего профессионального образования. МКПО в качестве стратегической задачи ставит необходимость обеспечения соответствия квалификации выпускников требованиям современной экономики, что соответствует ключевым направлениям реализации Федеральной целевой программы развития образования</a:t>
            </a:r>
          </a:p>
          <a:p>
            <a:endParaRPr lang="ru-RU" dirty="0"/>
          </a:p>
        </p:txBody>
      </p:sp>
      <p:pic>
        <p:nvPicPr>
          <p:cNvPr id="5" name="Picture 2" descr="C:\Users\Marina\Desktop\212@index_thumb-Директор-МКПО-УдГУ-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2555396" cy="32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46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/>
              <a:t>Для заселения в общежитие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9582"/>
            <a:ext cx="6552728" cy="348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/>
              <a:t>Получить направление на заселение в общежитие в Студенческом городке;</a:t>
            </a:r>
          </a:p>
          <a:p>
            <a:pPr algn="just"/>
            <a:r>
              <a:rPr lang="ru-RU" dirty="0"/>
              <a:t>2. </a:t>
            </a:r>
            <a:r>
              <a:rPr lang="ru-RU" dirty="0" smtClean="0"/>
              <a:t>Получит</a:t>
            </a:r>
            <a:r>
              <a:rPr lang="ru-RU" dirty="0"/>
              <a:t>ь</a:t>
            </a:r>
            <a:r>
              <a:rPr lang="ru-RU" dirty="0" smtClean="0"/>
              <a:t> </a:t>
            </a:r>
            <a:r>
              <a:rPr lang="ru-RU" dirty="0"/>
              <a:t>в здравпункте </a:t>
            </a:r>
            <a:r>
              <a:rPr lang="ru-RU" dirty="0" err="1"/>
              <a:t>УдГУ</a:t>
            </a:r>
            <a:r>
              <a:rPr lang="ru-RU" dirty="0"/>
              <a:t> (г. Ижевск, ул. Майская, д.23 т. 72-22-54) справку для заселения в общежитие на основании следующих документов:</a:t>
            </a:r>
          </a:p>
          <a:p>
            <a:pPr marL="342900" indent="-342900">
              <a:buFontTx/>
              <a:buChar char="-"/>
            </a:pPr>
            <a:r>
              <a:rPr lang="ru-RU" dirty="0"/>
              <a:t>паспорт;</a:t>
            </a:r>
          </a:p>
          <a:p>
            <a:pPr marL="342900" indent="-342900">
              <a:buFontTx/>
              <a:buChar char="-"/>
            </a:pPr>
            <a:r>
              <a:rPr lang="ru-RU" dirty="0"/>
              <a:t>полис ОМС;</a:t>
            </a:r>
          </a:p>
          <a:p>
            <a:pPr marL="342900" indent="-342900">
              <a:buFontTx/>
              <a:buChar char="-"/>
            </a:pPr>
            <a:r>
              <a:rPr lang="ru-RU" dirty="0"/>
              <a:t>СНИЛС;</a:t>
            </a:r>
          </a:p>
          <a:p>
            <a:pPr marL="342900" indent="-342900">
              <a:buFontTx/>
              <a:buChar char="-"/>
            </a:pPr>
            <a:r>
              <a:rPr lang="ru-RU" dirty="0"/>
              <a:t>медицинская справка 086/У или 286</a:t>
            </a:r>
            <a:r>
              <a:rPr lang="ru-RU" dirty="0" smtClean="0"/>
              <a:t>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prstClr val="black"/>
                </a:solidFill>
                <a:latin typeface="Calibri Light" panose="020F0302020204030204"/>
              </a:rPr>
              <a:t>- </a:t>
            </a:r>
            <a:r>
              <a:rPr lang="ru-RU" b="1" dirty="0" smtClean="0">
                <a:solidFill>
                  <a:prstClr val="black"/>
                </a:solidFill>
                <a:latin typeface="Calibri Light" panose="020F0302020204030204"/>
              </a:rPr>
              <a:t>Сертификат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о прививке от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COVID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или </a:t>
            </a:r>
            <a:r>
              <a:rPr lang="ru-RU" b="1" dirty="0" err="1">
                <a:solidFill>
                  <a:prstClr val="black"/>
                </a:solidFill>
                <a:latin typeface="Calibri Light" panose="020F0302020204030204"/>
              </a:rPr>
              <a:t>мед.отвод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, или справка, что переболел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COVID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 (только достигшим 18 лет</a:t>
            </a:r>
            <a:r>
              <a:rPr lang="ru-RU" b="1" dirty="0" smtClean="0">
                <a:solidFill>
                  <a:prstClr val="black"/>
                </a:solidFill>
                <a:latin typeface="Calibri Light" panose="020F0302020204030204"/>
              </a:rPr>
              <a:t>)</a:t>
            </a:r>
            <a:endParaRPr lang="ru-RU" b="1" dirty="0"/>
          </a:p>
          <a:p>
            <a:r>
              <a:rPr lang="ru-RU" dirty="0">
                <a:solidFill>
                  <a:schemeClr val="bg1"/>
                </a:solidFill>
              </a:rPr>
              <a:t>3. В здравпункте </a:t>
            </a:r>
            <a:r>
              <a:rPr lang="ru-RU" smtClean="0">
                <a:solidFill>
                  <a:schemeClr val="bg1"/>
                </a:solidFill>
              </a:rPr>
              <a:t>УдГможно</a:t>
            </a:r>
            <a:r>
              <a:rPr lang="ru-RU" dirty="0" smtClean="0">
                <a:solidFill>
                  <a:schemeClr val="bg1"/>
                </a:solidFill>
              </a:rPr>
              <a:t> пройти </a:t>
            </a:r>
            <a:r>
              <a:rPr lang="ru-RU" dirty="0">
                <a:solidFill>
                  <a:schemeClr val="bg1"/>
                </a:solidFill>
              </a:rPr>
              <a:t>вакцинацию </a:t>
            </a:r>
            <a:r>
              <a:rPr lang="ru-RU" dirty="0" smtClean="0">
                <a:solidFill>
                  <a:schemeClr val="bg1"/>
                </a:solidFill>
              </a:rPr>
              <a:t>против </a:t>
            </a:r>
            <a:r>
              <a:rPr lang="en-US" dirty="0" smtClean="0">
                <a:solidFill>
                  <a:schemeClr val="bg1"/>
                </a:solidFill>
              </a:rPr>
              <a:t>COVID-19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006" y="15636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сентября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/>
              <a:t>в </a:t>
            </a:r>
            <a:r>
              <a:rPr lang="ru-RU" sz="2400" b="1" dirty="0" smtClean="0"/>
              <a:t>13:00 </a:t>
            </a:r>
            <a:r>
              <a:rPr lang="ru-RU" sz="2400" b="1" dirty="0"/>
              <a:t>дня – торжественная линейка Первокурсников</a:t>
            </a:r>
            <a:br>
              <a:rPr lang="ru-RU" sz="2400" b="1" dirty="0"/>
            </a:br>
            <a:r>
              <a:rPr lang="ru-RU" sz="2400" b="1" dirty="0"/>
              <a:t>на университетской площади у памятника А.С. Пушкину</a:t>
            </a:r>
          </a:p>
        </p:txBody>
      </p:sp>
    </p:spTree>
    <p:extLst>
      <p:ext uri="{BB962C8B-B14F-4D97-AF65-F5344CB8AC3E}">
        <p14:creationId xmlns:p14="http://schemas.microsoft.com/office/powerpoint/2010/main" val="4288672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956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 пожаловать в Многопрофильный колледж профессионального образования </a:t>
            </a:r>
            <a:br>
              <a:rPr lang="ru-RU" dirty="0" smtClean="0"/>
            </a:br>
            <a:r>
              <a:rPr lang="ru-RU" dirty="0" smtClean="0"/>
              <a:t>ФГБОУ ВО </a:t>
            </a:r>
            <a:r>
              <a:rPr lang="ru-RU" dirty="0" err="1" smtClean="0"/>
              <a:t>УдГУ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7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Инженерно-техническое отделение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Заведующий </a:t>
            </a:r>
            <a:r>
              <a:rPr lang="ru-RU" dirty="0">
                <a:solidFill>
                  <a:prstClr val="black"/>
                </a:solidFill>
              </a:rPr>
              <a:t>отделением</a:t>
            </a:r>
          </a:p>
          <a:p>
            <a:pPr marL="0" lvl="0" indent="0" algn="ctr">
              <a:buNone/>
            </a:pPr>
            <a:r>
              <a:rPr lang="ru-RU" i="1" dirty="0" smtClean="0">
                <a:solidFill>
                  <a:prstClr val="black"/>
                </a:solidFill>
              </a:rPr>
              <a:t>Иванов Александр Анатольевич</a:t>
            </a:r>
            <a:endParaRPr lang="ru-RU" i="1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ул. </a:t>
            </a:r>
            <a:r>
              <a:rPr lang="ru-RU" dirty="0" smtClean="0">
                <a:solidFill>
                  <a:prstClr val="black"/>
                </a:solidFill>
              </a:rPr>
              <a:t>Университетская, д.1, корпус 4, ауд. 114а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. т. </a:t>
            </a:r>
            <a:r>
              <a:rPr lang="ru-RU" dirty="0" smtClean="0">
                <a:solidFill>
                  <a:prstClr val="black"/>
                </a:solidFill>
              </a:rPr>
              <a:t>916-070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8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Специальности инженерно-технического отделения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20.02.04 Пожарная безопасность;</a:t>
            </a:r>
          </a:p>
          <a:p>
            <a:endParaRPr lang="ru-RU" dirty="0" smtClean="0"/>
          </a:p>
          <a:p>
            <a:r>
              <a:rPr lang="ru-RU" dirty="0" smtClean="0"/>
              <a:t>21.02.01 Разработка и эксплуатация нефтяных и газовых месторождений</a:t>
            </a:r>
            <a:r>
              <a:rPr lang="ru-RU" dirty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09.02.06 Сетевое и системное администрирование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09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Экономико-правовое отделение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203598"/>
            <a:ext cx="7855024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Заведующая отделением</a:t>
            </a:r>
          </a:p>
          <a:p>
            <a:pPr marL="0" indent="0" algn="ctr">
              <a:buNone/>
            </a:pPr>
            <a:r>
              <a:rPr lang="ru-RU" i="1" dirty="0" smtClean="0"/>
              <a:t>Мартыненко Светлана Викторовна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л. </a:t>
            </a:r>
            <a:r>
              <a:rPr lang="ru-RU" dirty="0" err="1" smtClean="0"/>
              <a:t>Красногеройская</a:t>
            </a:r>
            <a:r>
              <a:rPr lang="ru-RU" dirty="0" smtClean="0"/>
              <a:t>, </a:t>
            </a:r>
            <a:r>
              <a:rPr lang="ru-RU" dirty="0" smtClean="0"/>
              <a:t>д.18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. 916-487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6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Специальности экономико-правового отделения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38.02.01 Экономика и бухгалтерский учёт (по отраслям);</a:t>
            </a:r>
          </a:p>
          <a:p>
            <a:r>
              <a:rPr lang="ru-RU" dirty="0" smtClean="0"/>
              <a:t>38.02.04 Коммерция;</a:t>
            </a:r>
          </a:p>
          <a:p>
            <a:r>
              <a:rPr lang="ru-RU" dirty="0" smtClean="0"/>
              <a:t>40.02.01 Право и организация социального обеспечения;</a:t>
            </a:r>
          </a:p>
          <a:p>
            <a:r>
              <a:rPr lang="ru-RU" dirty="0" smtClean="0"/>
              <a:t>40.02.02 Правоохранительная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02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Отделение гуманитарных дисциплин и </a:t>
            </a:r>
            <a:r>
              <a:rPr lang="ru-RU" sz="3600" b="1" smtClean="0"/>
              <a:t>педагогического образования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lvl="0" indent="0" algn="ctr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prstClr val="black"/>
                </a:solidFill>
              </a:rPr>
              <a:t>Заведующая </a:t>
            </a:r>
            <a:r>
              <a:rPr lang="ru-RU" dirty="0">
                <a:solidFill>
                  <a:prstClr val="black"/>
                </a:solidFill>
              </a:rPr>
              <a:t>отделением</a:t>
            </a:r>
          </a:p>
          <a:p>
            <a:pPr marL="0" lvl="0" indent="0" algn="ctr">
              <a:buNone/>
            </a:pPr>
            <a:r>
              <a:rPr lang="ru-RU" i="1" dirty="0" smtClean="0">
                <a:solidFill>
                  <a:prstClr val="black"/>
                </a:solidFill>
              </a:rPr>
              <a:t>Голубева Оксана Александровна</a:t>
            </a:r>
            <a:endParaRPr lang="ru-RU" i="1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ул. </a:t>
            </a:r>
            <a:r>
              <a:rPr lang="ru-RU" dirty="0" smtClean="0">
                <a:solidFill>
                  <a:prstClr val="black"/>
                </a:solidFill>
              </a:rPr>
              <a:t>Университетская, д.1, корпус 4, ауд. 114а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. т. </a:t>
            </a:r>
            <a:r>
              <a:rPr lang="ru-RU" dirty="0" smtClean="0">
                <a:solidFill>
                  <a:prstClr val="black"/>
                </a:solidFill>
              </a:rPr>
              <a:t>916-070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8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Специальности  отделения гуманитарных дисциплин и педагогического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r>
              <a:rPr lang="ru-RU" dirty="0" smtClean="0"/>
              <a:t>43.02.10 Туризм ;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54.02.01 Дизайн (по </a:t>
            </a:r>
            <a:r>
              <a:rPr lang="ru-RU" smtClean="0"/>
              <a:t>отраслям)</a:t>
            </a:r>
            <a:r>
              <a:rPr lang="ru-RU">
                <a:solidFill>
                  <a:prstClr val="black"/>
                </a:solidFill>
              </a:rPr>
              <a:t> ;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42.02.01 Реклама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1061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670</Words>
  <Application>Microsoft Office PowerPoint</Application>
  <PresentationFormat>Экран (16:9)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Организационное собрание первокурсников</vt:lpstr>
      <vt:lpstr>Презентация PowerPoint</vt:lpstr>
      <vt:lpstr>Елена Фанавиевна Тенсина – кандидат юридических наук, доцент, директор МКПО</vt:lpstr>
      <vt:lpstr>Инженерно-техническое отделение</vt:lpstr>
      <vt:lpstr>Специальности инженерно-технического отделения</vt:lpstr>
      <vt:lpstr>Экономико-правовое отделение</vt:lpstr>
      <vt:lpstr>Специальности экономико-правового отделения</vt:lpstr>
      <vt:lpstr> Отделение гуманитарных дисциплин и педагогического образования</vt:lpstr>
      <vt:lpstr>Специальности  отделения гуманитарных дисциплин и педагогического образования</vt:lpstr>
      <vt:lpstr>Образовательный процесс  студентов 1 курса  (на базе 9 классов)   </vt:lpstr>
      <vt:lpstr>Презентация PowerPoint</vt:lpstr>
      <vt:lpstr>Презентация PowerPoint</vt:lpstr>
      <vt:lpstr>Презентация PowerPoint</vt:lpstr>
      <vt:lpstr>Образовательный процесс для студентов 1 курса  (на базе 9 классов) специальности  «Правоохранительная деятельность» осуществляется</vt:lpstr>
      <vt:lpstr>Образовательный процесс для студентов 1 курса  (на базе 9 классов) специальности  «Право и организация социального обеспечения» (внебюджет)</vt:lpstr>
      <vt:lpstr>Образовательный процесс для студентов 1 курса  (на базе 9 классов) специальности  «Право и организация социального обеспечения» (бюджет)</vt:lpstr>
      <vt:lpstr>Образовательный процесс для студентов 1 курса  (на базе 9 классов) специальности  «Коммерция (по отраслям)» осуществляется</vt:lpstr>
      <vt:lpstr>Образовательный процесс для студентов 1 курса  (на базе 9 классов) специальности  «Экономика и бухгалтерский учет (по отраслям)»</vt:lpstr>
      <vt:lpstr>Образовательный процесс для студентов 1 курса  (на базе 9 классов) специальности  «Туризм»</vt:lpstr>
      <vt:lpstr>Образовательный процесс для студентов 1 курса  (на базе 9 классов) специальности  «Реклама»</vt:lpstr>
      <vt:lpstr>Образовательный процесс для студентов 1 курса  (на базе 9 классов) специальности  «Дизайн»</vt:lpstr>
      <vt:lpstr>Группы 1 курса (после 11 класса) обучаются УдГУ, г. Ижевск, ул. Университетская, д. 1, 4 корпус.</vt:lpstr>
      <vt:lpstr>Кураторы групп 1 курса (на базе 11 класса) «Пожарная безопасность»</vt:lpstr>
      <vt:lpstr>Кураторы групп 1 курса (на базе 11 класса) «Разработка и эксплуатация нефтяных и газовых месторождений»</vt:lpstr>
      <vt:lpstr>Кураторы групп 1 курса (на базе 11 класса) «Правоохранительная деятельность»</vt:lpstr>
      <vt:lpstr>Презентация PowerPoint</vt:lpstr>
      <vt:lpstr>Необходимые документы до 15.09.2022 г. </vt:lpstr>
      <vt:lpstr>Для инвалидов  каб. 110 и 120  4 корпуса в срок до 10.09.2022</vt:lpstr>
      <vt:lpstr>Для детей-сирот; детей, оставшихся без попечения родителей в срок до 10.09.2022 г. каб. 110 и 120  4 корпус</vt:lpstr>
      <vt:lpstr>Для заселения в общежитие</vt:lpstr>
      <vt:lpstr>Презентация PowerPoint</vt:lpstr>
      <vt:lpstr>Добро пожаловать в Многопрофильный колледж профессионального образования  ФГБОУ ВО УдГУ!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umu12</dc:creator>
  <cp:lastModifiedBy>USER</cp:lastModifiedBy>
  <cp:revision>58</cp:revision>
  <dcterms:created xsi:type="dcterms:W3CDTF">2018-04-05T07:29:37Z</dcterms:created>
  <dcterms:modified xsi:type="dcterms:W3CDTF">2022-08-25T09:40:22Z</dcterms:modified>
</cp:coreProperties>
</file>