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9"/>
  </p:notesMasterIdLst>
  <p:sldIdLst>
    <p:sldId id="269" r:id="rId2"/>
    <p:sldId id="295" r:id="rId3"/>
    <p:sldId id="296" r:id="rId4"/>
    <p:sldId id="297" r:id="rId5"/>
    <p:sldId id="298" r:id="rId6"/>
    <p:sldId id="294" r:id="rId7"/>
    <p:sldId id="299" r:id="rId8"/>
    <p:sldId id="277" r:id="rId9"/>
    <p:sldId id="270" r:id="rId10"/>
    <p:sldId id="273" r:id="rId11"/>
    <p:sldId id="272" r:id="rId12"/>
    <p:sldId id="271" r:id="rId13"/>
    <p:sldId id="289" r:id="rId14"/>
    <p:sldId id="291" r:id="rId15"/>
    <p:sldId id="292" r:id="rId16"/>
    <p:sldId id="293" r:id="rId17"/>
    <p:sldId id="290" r:id="rId18"/>
    <p:sldId id="268" r:id="rId19"/>
    <p:sldId id="257" r:id="rId20"/>
    <p:sldId id="258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80" r:id="rId29"/>
    <p:sldId id="284" r:id="rId30"/>
    <p:sldId id="285" r:id="rId31"/>
    <p:sldId id="286" r:id="rId32"/>
    <p:sldId id="287" r:id="rId33"/>
    <p:sldId id="288" r:id="rId34"/>
    <p:sldId id="274" r:id="rId35"/>
    <p:sldId id="275" r:id="rId36"/>
    <p:sldId id="276" r:id="rId37"/>
    <p:sldId id="30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5C80-59F3-4BFD-A73D-5CE91C444FD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B19D-F5A9-4191-9946-05EDD80B5A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3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B19D-F5A9-4191-9946-05EDD80B5A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43" y="2129985"/>
            <a:ext cx="7773122" cy="14703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2313" y="3885532"/>
            <a:ext cx="6400800" cy="1752667"/>
          </a:xfrm>
        </p:spPr>
        <p:txBody>
          <a:bodyPr anchorCtr="1"/>
          <a:lstStyle>
            <a:lvl1pPr marL="0" indent="0" algn="ctr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5440" y="273625"/>
            <a:ext cx="2056321" cy="58570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477" y="273625"/>
            <a:ext cx="6030714" cy="58570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78" y="4406859"/>
            <a:ext cx="7771677" cy="1362382"/>
          </a:xfrm>
        </p:spPr>
        <p:txBody>
          <a:bodyPr anchor="t" anchorCtr="0"/>
          <a:lstStyle>
            <a:lvl1pPr algn="l">
              <a:defRPr sz="3200" b="1" cap="all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78" y="2906219"/>
            <a:ext cx="7771677" cy="1500640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477" y="1604333"/>
            <a:ext cx="4043522" cy="45263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38239" y="1604333"/>
            <a:ext cx="4043522" cy="45263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13" y="275069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913" y="1535195"/>
            <a:ext cx="4039197" cy="639421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9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913" y="2174635"/>
            <a:ext cx="4039197" cy="39517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435" y="1535195"/>
            <a:ext cx="4042077" cy="639421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9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435" y="2174635"/>
            <a:ext cx="4042077" cy="39517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22" y="273625"/>
            <a:ext cx="3008165" cy="1160766"/>
          </a:xfrm>
        </p:spPr>
        <p:txBody>
          <a:bodyPr anchor="b" anchorCtr="0"/>
          <a:lstStyle>
            <a:lvl1pPr algn="l">
              <a:defRPr sz="16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514" y="273625"/>
            <a:ext cx="5111998" cy="5852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922" y="1434391"/>
            <a:ext cx="3008165" cy="4692015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1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800" y="4800023"/>
            <a:ext cx="5486400" cy="567421"/>
          </a:xfrm>
        </p:spPr>
        <p:txBody>
          <a:bodyPr anchor="b" anchorCtr="0"/>
          <a:lstStyle>
            <a:lvl1pPr algn="l">
              <a:defRPr sz="16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800" y="612062"/>
            <a:ext cx="5486400" cy="4115952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/>
            </a:lvl1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800" y="5367445"/>
            <a:ext cx="5486400" cy="805046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1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514" y="273350"/>
            <a:ext cx="8225174" cy="11423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6514" y="1603857"/>
            <a:ext cx="8225174" cy="45264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741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194" y="6247253"/>
            <a:ext cx="2126821" cy="46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fld id="{35CCCC4B-BE19-467F-AD53-63540F855CC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714" y="6247253"/>
            <a:ext cx="2895859" cy="46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6165" y="6247253"/>
            <a:ext cx="2127159" cy="4699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fld id="{C7C5F76E-0FDA-4D70-B833-E66B3E1BAD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740572" rtl="0" eaLnBrk="1" fontAlgn="auto" hangingPunct="1">
        <a:lnSpc>
          <a:spcPct val="93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0" algn="l"/>
          <a:tab pos="363574" algn="l"/>
          <a:tab pos="727450" algn="l"/>
          <a:tab pos="1091318" algn="l"/>
          <a:tab pos="1455194" algn="l"/>
          <a:tab pos="1819070" algn="l"/>
          <a:tab pos="2182937" algn="l"/>
          <a:tab pos="2546814" algn="l"/>
          <a:tab pos="2910681" algn="l"/>
          <a:tab pos="3274548" algn="l"/>
          <a:tab pos="3638425" algn="l"/>
          <a:tab pos="4002301" algn="l"/>
          <a:tab pos="4366168" algn="l"/>
          <a:tab pos="4730044" algn="l"/>
          <a:tab pos="5093921" algn="l"/>
          <a:tab pos="5457788" algn="l"/>
          <a:tab pos="5821655" algn="l"/>
          <a:tab pos="6185531" algn="l"/>
          <a:tab pos="6549399" algn="l"/>
          <a:tab pos="6913275" algn="l"/>
          <a:tab pos="7277142" algn="l"/>
        </a:tabLst>
        <a:defRPr lang="ru-RU" sz="36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</a:defRPr>
      </a:lvl1pPr>
    </p:titleStyle>
    <p:bodyStyle>
      <a:lvl1pPr marL="277566" marR="0" lvl="0" indent="-277566" algn="l" defTabSz="740572" rtl="0" eaLnBrk="1" fontAlgn="auto" hangingPunct="1">
        <a:lnSpc>
          <a:spcPct val="93000"/>
        </a:lnSpc>
        <a:spcBef>
          <a:spcPts val="0"/>
        </a:spcBef>
        <a:spcAft>
          <a:spcPts val="1155"/>
        </a:spcAft>
        <a:buClr>
          <a:srgbClr val="000000"/>
        </a:buClr>
        <a:buSzPct val="100000"/>
        <a:buFont typeface="Times New Roman" pitchFamily="18"/>
        <a:buChar char="•"/>
        <a:tabLst>
          <a:tab pos="277566" algn="l"/>
          <a:tab pos="363574" algn="l"/>
          <a:tab pos="727450" algn="l"/>
          <a:tab pos="1091317" algn="l"/>
          <a:tab pos="1455194" algn="l"/>
          <a:tab pos="1819070" algn="l"/>
          <a:tab pos="2182928" algn="l"/>
          <a:tab pos="2546805" algn="l"/>
          <a:tab pos="2910681" algn="l"/>
          <a:tab pos="3274548" algn="l"/>
          <a:tab pos="3638424" algn="l"/>
          <a:tab pos="4001999" algn="l"/>
          <a:tab pos="4365875" algn="l"/>
          <a:tab pos="4729752" algn="l"/>
          <a:tab pos="5093619" algn="l"/>
          <a:tab pos="5457495" algn="l"/>
          <a:tab pos="5821362" algn="l"/>
          <a:tab pos="6185230" algn="l"/>
          <a:tab pos="6549106" algn="l"/>
          <a:tab pos="6912973" algn="l"/>
          <a:tab pos="7276849" algn="l"/>
        </a:tabLst>
        <a:defRPr lang="ru-RU" sz="26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1pPr>
      <a:lvl2pPr marL="601492" marR="0" lvl="1" indent="-231206" algn="l" defTabSz="740572" rtl="0" eaLnBrk="1" fontAlgn="auto" hangingPunct="1">
        <a:lnSpc>
          <a:spcPct val="93000"/>
        </a:lnSpc>
        <a:spcBef>
          <a:spcPts val="0"/>
        </a:spcBef>
        <a:spcAft>
          <a:spcPts val="920"/>
        </a:spcAft>
        <a:buClr>
          <a:srgbClr val="000000"/>
        </a:buClr>
        <a:buSzPct val="100000"/>
        <a:buFont typeface="Times New Roman" pitchFamily="18"/>
        <a:buChar char="–"/>
        <a:tabLst>
          <a:tab pos="601492" algn="l"/>
          <a:tab pos="727450" algn="l"/>
          <a:tab pos="1091317" algn="l"/>
          <a:tab pos="1455194" algn="l"/>
          <a:tab pos="1819061" algn="l"/>
          <a:tab pos="2182645" algn="l"/>
          <a:tab pos="2546521" algn="l"/>
          <a:tab pos="2910388" algn="l"/>
          <a:tab pos="3274264" algn="l"/>
          <a:tab pos="3638132" algn="l"/>
          <a:tab pos="4001999" algn="l"/>
          <a:tab pos="4365875" algn="l"/>
          <a:tab pos="4729742" algn="l"/>
          <a:tab pos="5093619" algn="l"/>
          <a:tab pos="5457495" algn="l"/>
          <a:tab pos="5821362" algn="l"/>
          <a:tab pos="6185229" algn="l"/>
          <a:tab pos="6549106" algn="l"/>
          <a:tab pos="6912982" algn="l"/>
          <a:tab pos="7276849" algn="l"/>
          <a:tab pos="7640726" algn="l"/>
        </a:tabLst>
        <a:defRPr lang="ru-RU" sz="23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2pPr>
      <a:lvl3pPr marL="925720" marR="0" lvl="2" indent="-185138" algn="l" defTabSz="740572" rtl="0" eaLnBrk="1" fontAlgn="auto" hangingPunct="1">
        <a:lnSpc>
          <a:spcPct val="93000"/>
        </a:lnSpc>
        <a:spcBef>
          <a:spcPts val="0"/>
        </a:spcBef>
        <a:spcAft>
          <a:spcPts val="690"/>
        </a:spcAft>
        <a:buClr>
          <a:srgbClr val="000000"/>
        </a:buClr>
        <a:buSzPct val="100000"/>
        <a:buFont typeface="Times New Roman" pitchFamily="18"/>
        <a:buChar char="•"/>
        <a:tabLst>
          <a:tab pos="925720" algn="l"/>
          <a:tab pos="1091326" algn="l"/>
          <a:tab pos="1455203" algn="l"/>
          <a:tab pos="1819070" algn="l"/>
          <a:tab pos="2182946" algn="l"/>
          <a:tab pos="2546814" algn="l"/>
          <a:tab pos="2910681" algn="l"/>
          <a:tab pos="3274557" algn="l"/>
          <a:tab pos="3638433" algn="l"/>
          <a:tab pos="4002301" algn="l"/>
          <a:tab pos="4366177" algn="l"/>
          <a:tab pos="4730044" algn="l"/>
          <a:tab pos="5093920" algn="l"/>
          <a:tab pos="5457797" algn="l"/>
          <a:tab pos="5821655" algn="l"/>
          <a:tab pos="6185531" algn="l"/>
          <a:tab pos="6549408" algn="l"/>
          <a:tab pos="6913275" algn="l"/>
          <a:tab pos="7277151" algn="l"/>
          <a:tab pos="7640726" algn="l"/>
          <a:tab pos="8004602" algn="l"/>
        </a:tabLst>
        <a:defRPr lang="ru-RU" sz="19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3pPr>
      <a:lvl4pPr marL="1296006" marR="0" lvl="3" indent="-185138" algn="l" defTabSz="740572" rtl="0" eaLnBrk="1" fontAlgn="auto" hangingPunct="1">
        <a:lnSpc>
          <a:spcPct val="93000"/>
        </a:lnSpc>
        <a:spcBef>
          <a:spcPts val="0"/>
        </a:spcBef>
        <a:spcAft>
          <a:spcPts val="465"/>
        </a:spcAft>
        <a:buClr>
          <a:srgbClr val="000000"/>
        </a:buClr>
        <a:buSzPct val="100000"/>
        <a:buFont typeface="Times New Roman" pitchFamily="18"/>
        <a:buChar char="–"/>
        <a:tabLst>
          <a:tab pos="1296006" algn="l"/>
          <a:tab pos="1455203" algn="l"/>
          <a:tab pos="1819070" algn="l"/>
          <a:tab pos="2182946" algn="l"/>
          <a:tab pos="2546813" algn="l"/>
          <a:tab pos="2910690" algn="l"/>
          <a:tab pos="3274557" algn="l"/>
          <a:tab pos="3638433" algn="l"/>
          <a:tab pos="4002300" algn="l"/>
          <a:tab pos="4366177" algn="l"/>
          <a:tab pos="4730044" algn="l"/>
          <a:tab pos="5093920" algn="l"/>
          <a:tab pos="5457797" algn="l"/>
          <a:tab pos="5821655" algn="l"/>
          <a:tab pos="6185531" algn="l"/>
          <a:tab pos="6549407" algn="l"/>
          <a:tab pos="6913274" algn="l"/>
          <a:tab pos="7277151" algn="l"/>
          <a:tab pos="7640725" algn="l"/>
          <a:tab pos="8004602" algn="l"/>
          <a:tab pos="8368478" algn="l"/>
        </a:tabLst>
        <a:defRPr lang="ru-RU" sz="16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4pPr>
      <a:lvl5pPr marL="1666283" marR="0" lvl="4" indent="-185138" algn="l" defTabSz="740572" rtl="0" eaLnBrk="1" fontAlgn="auto" hangingPunct="1">
        <a:lnSpc>
          <a:spcPct val="93000"/>
        </a:lnSpc>
        <a:spcBef>
          <a:spcPts val="0"/>
        </a:spcBef>
        <a:spcAft>
          <a:spcPts val="230"/>
        </a:spcAft>
        <a:buClr>
          <a:srgbClr val="000000"/>
        </a:buClr>
        <a:buSzPct val="100000"/>
        <a:buFont typeface="Times New Roman" pitchFamily="18"/>
        <a:buChar char="»"/>
        <a:tabLst>
          <a:tab pos="1666283" algn="l"/>
          <a:tab pos="1819060" algn="l"/>
          <a:tab pos="2182937" algn="l"/>
          <a:tab pos="2546804" algn="l"/>
          <a:tab pos="2910671" algn="l"/>
          <a:tab pos="3274548" algn="l"/>
          <a:tab pos="3638424" algn="l"/>
          <a:tab pos="4002291" algn="l"/>
          <a:tab pos="4366167" algn="l"/>
          <a:tab pos="4730035" algn="l"/>
          <a:tab pos="5093911" algn="l"/>
          <a:tab pos="5457787" algn="l"/>
          <a:tab pos="5821645" algn="l"/>
          <a:tab pos="6185522" algn="l"/>
          <a:tab pos="6549398" algn="l"/>
          <a:tab pos="6913265" algn="l"/>
          <a:tab pos="7277141" algn="l"/>
          <a:tab pos="7640716" algn="l"/>
          <a:tab pos="8004592" algn="l"/>
          <a:tab pos="8368469" algn="l"/>
          <a:tab pos="8732336" algn="l"/>
        </a:tabLst>
        <a:defRPr lang="ru-RU" sz="1600" b="0" i="0" u="none" strike="noStrike" kern="0" cap="none" spc="0" baseline="0">
          <a:solidFill>
            <a:srgbClr val="000000"/>
          </a:solidFill>
          <a:uFillTx/>
          <a:latin typeface="Arial" pitchFamily="18"/>
          <a:ea typeface="MS Gothic" pitchFamily="2"/>
          <a:cs typeface="MS Gothic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.udsu.ru/09-premiu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3000"/>
            <a:ext cx="811912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310160" y="97693"/>
            <a:ext cx="760496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 b="1" dirty="0">
                <a:solidFill>
                  <a:schemeClr val="bg1"/>
                </a:solidFill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 eaLnBrk="1" hangingPunct="1"/>
            <a:r>
              <a:rPr lang="ru-RU" sz="1600" b="1" dirty="0">
                <a:solidFill>
                  <a:schemeClr val="bg1"/>
                </a:solidFill>
              </a:rPr>
              <a:t>«Удмуртский государственный университет»</a:t>
            </a:r>
          </a:p>
          <a:p>
            <a:pPr algn="ctr" eaLnBrk="1" hangingPunct="1"/>
            <a:r>
              <a:rPr lang="ru-RU" sz="14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МНОГОПРОФИЛЬНЫЙ КОЛЛЕДЖ ПРОФЕССИОНАЛЬНОГО ОБРАЗОВАНИЯ</a:t>
            </a:r>
          </a:p>
          <a:p>
            <a:pPr eaLnBrk="1" hangingPunct="1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0160" y="1196770"/>
            <a:ext cx="7471692" cy="9243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740572" rtl="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36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S Gothic" pitchFamily="2"/>
              </a:defRPr>
            </a:lvl1pPr>
          </a:lstStyle>
          <a:p>
            <a:pPr>
              <a:buFont typeface="Times New Roman" pitchFamily="18"/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РОДИТЕЛЬСКОЕ СОБРАНИЕ </a:t>
            </a:r>
          </a:p>
          <a:p>
            <a:pPr>
              <a:buFont typeface="Times New Roman" pitchFamily="18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г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780" y="627974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mtClean="0">
                <a:solidFill>
                  <a:schemeClr val="bg1"/>
                </a:solidFill>
              </a:rPr>
              <a:t>24.04.2021</a:t>
            </a:r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 г.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0048" cy="864096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ПОРЯДОК И ОСНОВАНИЯ ПРЕДОСТАВЛЕНИЯ АКАДЕМИЧЕСКОГО ОТПУСКА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992888" cy="5077593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</a:rPr>
              <a:t>Основанием для принятия решения и издания приказа о предоставлении обучающемуся академического отпуска по медицинским показаниям являются: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личное заявление обучающегося;</a:t>
            </a:r>
          </a:p>
          <a:p>
            <a:pPr>
              <a:buFontTx/>
              <a:buChar char="-"/>
            </a:pPr>
            <a:r>
              <a:rPr lang="ru-RU" sz="1800" dirty="0" smtClean="0"/>
              <a:t>заключение </a:t>
            </a:r>
            <a:r>
              <a:rPr lang="ru-RU" sz="1800" dirty="0" err="1"/>
              <a:t>врачебой</a:t>
            </a:r>
            <a:r>
              <a:rPr lang="ru-RU" sz="1800" dirty="0"/>
              <a:t> комиссии медицинской </a:t>
            </a:r>
            <a:r>
              <a:rPr lang="ru-RU" sz="1800" dirty="0" smtClean="0"/>
              <a:t>организации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FF0000"/>
                </a:solidFill>
              </a:rPr>
              <a:t>Документами, подтверждающими необходимость предоставления академического отпуска, </a:t>
            </a:r>
            <a:r>
              <a:rPr lang="ru-RU" sz="2200" b="1" dirty="0" smtClean="0">
                <a:solidFill>
                  <a:srgbClr val="FF0000"/>
                </a:solidFill>
              </a:rPr>
              <a:t>являются:</a:t>
            </a:r>
            <a:endParaRPr lang="ru-RU" sz="2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800" dirty="0" smtClean="0"/>
              <a:t>а</a:t>
            </a:r>
            <a:r>
              <a:rPr lang="ru-RU" sz="1800" dirty="0"/>
              <a:t>) по семейным обстоятельствам (при их наличии): документы, выдаваемые федеральным государственным учреждением медико-социальной экспертизы по месту жительства родственника, подтверждающие болезненное состояние члена семьи и необходимость осуществления за ним ухода и постоянного пребывании , а также документы, подтверждающие степень родства, либо другие подтверждающие документы.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8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055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б) в связи с </a:t>
            </a:r>
            <a:r>
              <a:rPr lang="ru-RU" sz="1800" dirty="0" smtClean="0"/>
              <a:t>призывом </a:t>
            </a:r>
            <a:r>
              <a:rPr lang="ru-RU" sz="1800" dirty="0"/>
              <a:t>на военную службу: копия повестки военного комиссариата, содержащая время и место отправки к месту прохождения военной службы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800" dirty="0"/>
              <a:t>в) в связи со стихийными бедствиями и природными катаклизмами в местах постоянного проживания обучающегося (при их наличии): документы, выданные или заверенные органам Министерства чрезвычайных ситуаций, </a:t>
            </a:r>
            <a:r>
              <a:rPr lang="ru-RU" sz="1800" dirty="0" smtClean="0"/>
              <a:t>центров Росгидромета </a:t>
            </a:r>
            <a:r>
              <a:rPr lang="ru-RU" sz="1800" dirty="0"/>
              <a:t>России или территориальными органами местной власти.</a:t>
            </a:r>
          </a:p>
          <a:p>
            <a:pPr marL="0" indent="0" algn="just">
              <a:buNone/>
            </a:pPr>
            <a:r>
              <a:rPr lang="ru-RU" sz="1800" dirty="0"/>
              <a:t>г) в связи с ухудшением материального состояния, что препятствует продолжению обучения: документы, выданные органами социального обеспечения.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/>
              <a:t>д) в связи с производственной необходимостью (для работающих обучающихся в очно-заочной и заочной формах обучения): письма-обращения руководства предприятий, организаций, учреждений с мест официальной работы обучающихся с обоснованием необходимости в предоставлении академического отпуска.	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864096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chemeClr val="bg2"/>
                </a:solidFill>
              </a:rPr>
              <a:t>ПОРЯДОК И ОСНОВАНИЯ ПРЕДОСТАВЛЕНИЯ АКАДЕМИЧЕСКОГО ОТПУСКА</a:t>
            </a:r>
          </a:p>
        </p:txBody>
      </p:sp>
    </p:spTree>
    <p:extLst>
      <p:ext uri="{BB962C8B-B14F-4D97-AF65-F5344CB8AC3E}">
        <p14:creationId xmlns:p14="http://schemas.microsoft.com/office/powerpoint/2010/main" val="3474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70128" cy="500558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Во всех прочих случаях, не подпадающих под вышеуказанный перечень, но могущих служить основаниями для предоставления академических отпуска, решение принимается на сновании индивидуального рассмотрения заявления обучающегося.</a:t>
            </a:r>
          </a:p>
          <a:p>
            <a:pPr marL="0" indent="0" algn="just">
              <a:buNone/>
            </a:pPr>
            <a:r>
              <a:rPr lang="ru-RU" sz="1800" dirty="0"/>
              <a:t>Обучающимся, условно переведенным на следующий курс, академический отпуск и иные виды отпусков предоставляется с предыдущего курса.</a:t>
            </a:r>
          </a:p>
          <a:p>
            <a:pPr marL="0" indent="0" algn="just">
              <a:buNone/>
            </a:pPr>
            <a:r>
              <a:rPr lang="ru-RU" sz="1800" dirty="0"/>
              <a:t>Академический отпуск и иные виды отпусков предоставляются с даты, следующей за датой подачи заявления о предоставлении академического отпуска, если иная дата не указана в заявлении, но не ранее даты подачи заявления.</a:t>
            </a:r>
          </a:p>
          <a:p>
            <a:pPr marL="0" indent="0" algn="just">
              <a:buNone/>
            </a:pPr>
            <a:r>
              <a:rPr lang="ru-RU" sz="1800" dirty="0"/>
              <a:t>В случае обучения по договору за счет средств физического и (или) юридического лица, во время академического отпуска плата за обучение не взимается. Если оплата была произведена ранее, то она засчитывается в счет будущих периодов обучения.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792088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chemeClr val="bg2"/>
                </a:solidFill>
              </a:rPr>
              <a:t>ПОРЯДОК И ОСНОВАНИЯ ПРЕДОСТАВЛЕНИЯ АКАДЕМИЧЕСКОГО ОТПУСКА</a:t>
            </a:r>
          </a:p>
        </p:txBody>
      </p:sp>
    </p:spTree>
    <p:extLst>
      <p:ext uri="{BB962C8B-B14F-4D97-AF65-F5344CB8AC3E}">
        <p14:creationId xmlns:p14="http://schemas.microsoft.com/office/powerpoint/2010/main" val="40695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7200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УСЛОВНЫЙ ПЕРЕВОД: ПОНЯТИЕ, ПЕРИОД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58160" cy="51845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Согласно закону об образовании 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академической </a:t>
            </a:r>
            <a:r>
              <a:rPr lang="ru-RU" sz="2000" b="1" i="1" dirty="0">
                <a:solidFill>
                  <a:srgbClr val="FF0000"/>
                </a:solidFill>
              </a:rPr>
              <a:t>задолженностью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признаются </a:t>
            </a:r>
            <a:r>
              <a:rPr lang="ru-RU" sz="1800" dirty="0">
                <a:solidFill>
                  <a:schemeClr val="tx1"/>
                </a:solidFill>
              </a:rPr>
              <a:t>неудовлетворительные результаты промежуточной аттестации по одному или нескольким учебным предметам, курсам, дисциплинам (модулям) образовательной программы или </a:t>
            </a:r>
            <a:r>
              <a:rPr lang="ru-RU" sz="1800" dirty="0" smtClean="0">
                <a:solidFill>
                  <a:schemeClr val="tx1"/>
                </a:solidFill>
              </a:rPr>
              <a:t>не прохождение </a:t>
            </a:r>
            <a:r>
              <a:rPr lang="ru-RU" sz="1800" dirty="0">
                <a:solidFill>
                  <a:schemeClr val="tx1"/>
                </a:solidFill>
              </a:rPr>
              <a:t>промежуточной аттестации при отсутствии уважительных причин,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и </a:t>
            </a:r>
            <a:r>
              <a:rPr lang="ru-RU" sz="2000" b="1" i="1" dirty="0">
                <a:solidFill>
                  <a:srgbClr val="FF0000"/>
                </a:solidFill>
              </a:rPr>
              <a:t>обучающиеся обязаны её ликвидировать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Обучающиеся </a:t>
            </a:r>
            <a:r>
              <a:rPr lang="ru-RU" sz="2000" b="1" i="1" dirty="0">
                <a:solidFill>
                  <a:srgbClr val="FF0000"/>
                </a:solidFill>
              </a:rPr>
              <a:t>не прошедшие промежуточной </a:t>
            </a:r>
            <a:r>
              <a:rPr lang="ru-RU" sz="2000" b="1" i="1" dirty="0" smtClean="0">
                <a:solidFill>
                  <a:srgbClr val="FF0000"/>
                </a:solidFill>
              </a:rPr>
              <a:t>аттестации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i="1" dirty="0" smtClean="0"/>
              <a:t>по </a:t>
            </a:r>
            <a:r>
              <a:rPr lang="ru-RU" sz="1800" i="1" dirty="0"/>
              <a:t>уважительной </a:t>
            </a:r>
            <a:r>
              <a:rPr lang="ru-RU" sz="1800" i="1" dirty="0" smtClean="0"/>
              <a:t>причине </a:t>
            </a:r>
            <a:r>
              <a:rPr lang="ru-RU" sz="1800" i="1" dirty="0"/>
              <a:t>или имеющие </a:t>
            </a:r>
            <a:r>
              <a:rPr lang="ru-RU" sz="1800" i="1" dirty="0" smtClean="0"/>
              <a:t>академическую задолженность </a:t>
            </a:r>
            <a:r>
              <a:rPr lang="ru-RU" sz="1800" i="1" dirty="0"/>
              <a:t>по состоянию на конец учебного года приказом ректора </a:t>
            </a:r>
            <a:endParaRPr lang="ru-RU" sz="1800" i="1" dirty="0" smtClean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переводятся </a:t>
            </a:r>
            <a:r>
              <a:rPr lang="ru-RU" sz="2000" b="1" i="1" dirty="0">
                <a:solidFill>
                  <a:srgbClr val="FF0000"/>
                </a:solidFill>
              </a:rPr>
              <a:t>на следующий курс условно</a:t>
            </a:r>
            <a:r>
              <a:rPr lang="ru-RU" sz="2000" i="1" dirty="0" smtClean="0"/>
              <a:t>.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1400" i="1" dirty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/>
              <a:t>Процедура перевода осуществляется в </a:t>
            </a:r>
            <a:r>
              <a:rPr lang="ru-RU" sz="2000" dirty="0" smtClean="0"/>
              <a:t>соответствии </a:t>
            </a:r>
            <a:r>
              <a:rPr lang="ru-RU" sz="2000" dirty="0"/>
              <a:t>с </a:t>
            </a:r>
            <a:endParaRPr lang="ru-RU" sz="2000" dirty="0" smtClean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«Порядком </a:t>
            </a:r>
            <a:r>
              <a:rPr lang="ru-RU" sz="2000" b="1" dirty="0">
                <a:solidFill>
                  <a:srgbClr val="002060"/>
                </a:solidFill>
              </a:rPr>
              <a:t>условного перевода на следующий курс обучающихся </a:t>
            </a:r>
            <a:r>
              <a:rPr lang="ru-RU" sz="2000" b="1" dirty="0" smtClean="0">
                <a:solidFill>
                  <a:srgbClr val="002060"/>
                </a:solidFill>
              </a:rPr>
              <a:t>по образовательным программам СПО в </a:t>
            </a:r>
            <a:r>
              <a:rPr lang="ru-RU" sz="2000" b="1" dirty="0">
                <a:solidFill>
                  <a:srgbClr val="002060"/>
                </a:solidFill>
              </a:rPr>
              <a:t>ФГБОУ </a:t>
            </a:r>
            <a:r>
              <a:rPr lang="ru-RU" sz="2000" b="1" dirty="0" smtClean="0">
                <a:solidFill>
                  <a:srgbClr val="002060"/>
                </a:solidFill>
              </a:rPr>
              <a:t>ВО «</a:t>
            </a:r>
            <a:r>
              <a:rPr lang="ru-RU" sz="2000" b="1" dirty="0" err="1" smtClean="0">
                <a:solidFill>
                  <a:srgbClr val="002060"/>
                </a:solidFill>
              </a:rPr>
              <a:t>УдгУ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002060"/>
                </a:solidFill>
              </a:rPr>
              <a:t>приказ №147/01-04 от </a:t>
            </a:r>
            <a:r>
              <a:rPr lang="ru-RU" sz="2000" b="1" dirty="0" smtClean="0">
                <a:solidFill>
                  <a:srgbClr val="002060"/>
                </a:solidFill>
              </a:rPr>
              <a:t>30.10.2018 г.) 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4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7200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УСЛОВНЫЙ ПЕРЕВОД: ПОНЯТИЕ, ПЕРИОД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268760"/>
            <a:ext cx="8225174" cy="486156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Федеральным законом от 29.12.2012 г. №273-ФЗ «Об образовании в Российской Федерации</a:t>
            </a:r>
            <a:r>
              <a:rPr lang="ru-RU" sz="2000" b="1" i="1" dirty="0" smtClean="0">
                <a:solidFill>
                  <a:srgbClr val="002060"/>
                </a:solidFill>
              </a:rPr>
              <a:t>» </a:t>
            </a:r>
            <a:r>
              <a:rPr lang="ru-RU" sz="2000" dirty="0"/>
              <a:t>установлено,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чтобы </a:t>
            </a:r>
            <a:r>
              <a:rPr lang="ru-RU" sz="2000" dirty="0"/>
              <a:t>ликвидировать академическую задолженность, обучающемуся надо пройти промежуточную аттестацию по соответствующим учебному предмету.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Для этого ему </a:t>
            </a:r>
            <a:r>
              <a:rPr lang="ru-RU" sz="2000" b="1" i="1" dirty="0">
                <a:solidFill>
                  <a:srgbClr val="002060"/>
                </a:solidFill>
              </a:rPr>
              <a:t>предоставляются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3</a:t>
            </a:r>
            <a:r>
              <a:rPr lang="ru-RU" sz="2000" b="1" i="1" dirty="0" smtClean="0">
                <a:solidFill>
                  <a:srgbClr val="FF0000"/>
                </a:solidFill>
              </a:rPr>
              <a:t> ПОПЫТКИ (устно, письменно,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комиссионно</a:t>
            </a:r>
            <a:r>
              <a:rPr lang="ru-RU" sz="2000" b="1" i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с </a:t>
            </a:r>
            <a:r>
              <a:rPr lang="ru-RU" sz="2000" b="1" i="1" dirty="0">
                <a:solidFill>
                  <a:srgbClr val="002060"/>
                </a:solidFill>
              </a:rPr>
              <a:t>момента </a:t>
            </a:r>
            <a:r>
              <a:rPr lang="ru-RU" sz="2000" b="1" i="1" dirty="0" smtClean="0">
                <a:solidFill>
                  <a:srgbClr val="002060"/>
                </a:solidFill>
              </a:rPr>
              <a:t>образования </a:t>
            </a:r>
            <a:r>
              <a:rPr lang="ru-RU" sz="2000" b="1" i="1" dirty="0">
                <a:solidFill>
                  <a:srgbClr val="002060"/>
                </a:solidFill>
              </a:rPr>
              <a:t>академической задолженности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В ПРЕДЕЛАХ ОДНОГО ГОДА.  </a:t>
            </a:r>
          </a:p>
          <a:p>
            <a:pPr marL="0" indent="0" algn="just">
              <a:buNone/>
            </a:pPr>
            <a:r>
              <a:rPr lang="ru-RU" sz="2000" dirty="0" smtClean="0"/>
              <a:t>Сроки</a:t>
            </a:r>
            <a:r>
              <a:rPr lang="ru-RU" sz="2000" dirty="0"/>
              <a:t>  и порядок ликвидации академической задолженности определяются локальным актом колледжа. В указанный период не включаются время болезни обучающегося.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7200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УСЛОВНЫЙ ПЕРЕВОД: ПОНЯТИЕ, ПЕРИОД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052736"/>
            <a:ext cx="8225174" cy="507759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Порядок организации и проведения текущего контроля успеваемости и промежуточной </a:t>
            </a:r>
            <a:r>
              <a:rPr lang="ru-RU" sz="2000" b="1" dirty="0">
                <a:solidFill>
                  <a:srgbClr val="002060"/>
                </a:solidFill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</a:rPr>
              <a:t>ттестации обучающихся по программам среднего профессионального образования  в ФГБОУ ВО </a:t>
            </a:r>
            <a:r>
              <a:rPr lang="ru-RU" sz="2000" b="1" dirty="0" err="1" smtClean="0">
                <a:solidFill>
                  <a:srgbClr val="002060"/>
                </a:solidFill>
              </a:rPr>
              <a:t>УдГУ</a:t>
            </a:r>
            <a:r>
              <a:rPr lang="ru-RU" sz="2000" b="1" dirty="0" smtClean="0">
                <a:solidFill>
                  <a:srgbClr val="002060"/>
                </a:solidFill>
              </a:rPr>
              <a:t> от 30.08.2017 г.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 smtClean="0"/>
              <a:t>предусматривает следующее: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ru-RU" sz="2000" b="1" dirty="0" smtClean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 </a:t>
            </a:r>
            <a:r>
              <a:rPr lang="ru-RU" sz="1800" b="1" dirty="0" smtClean="0"/>
              <a:t>Обучающимся</a:t>
            </a:r>
            <a:r>
              <a:rPr lang="ru-RU" sz="1800" b="1" dirty="0"/>
              <a:t>, не сдавшим экзамены и зачеты по болезни или другим документально подтвержденным причинам, директором Колледжа могут </a:t>
            </a:r>
            <a:r>
              <a:rPr lang="ru-RU" sz="1800" b="1" dirty="0">
                <a:solidFill>
                  <a:srgbClr val="FF0000"/>
                </a:solidFill>
              </a:rPr>
              <a:t>устанавливаться индивидуальные сроки сдачи</a:t>
            </a:r>
            <a:r>
              <a:rPr lang="ru-RU" sz="1800" b="1" dirty="0"/>
              <a:t>, не превышающие время болезни, но </a:t>
            </a:r>
            <a:r>
              <a:rPr lang="ru-RU" sz="1800" b="1" dirty="0">
                <a:solidFill>
                  <a:srgbClr val="FF0000"/>
                </a:solidFill>
              </a:rPr>
              <a:t>не более чем на месяц</a:t>
            </a:r>
            <a:r>
              <a:rPr lang="ru-RU" sz="1800" b="1" dirty="0" smtClean="0"/>
              <a:t>.</a:t>
            </a:r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Медицинская </a:t>
            </a:r>
            <a:r>
              <a:rPr lang="ru-RU" sz="1800" b="1" dirty="0">
                <a:solidFill>
                  <a:srgbClr val="FF0000"/>
                </a:solidFill>
              </a:rPr>
              <a:t>справка должна быть представлена в </a:t>
            </a:r>
            <a:r>
              <a:rPr lang="ru-RU" sz="1800" b="1" dirty="0" smtClean="0">
                <a:solidFill>
                  <a:srgbClr val="FF0000"/>
                </a:solidFill>
              </a:rPr>
              <a:t>трехдневный </a:t>
            </a:r>
            <a:r>
              <a:rPr lang="ru-RU" sz="1800" b="1" dirty="0">
                <a:solidFill>
                  <a:srgbClr val="FF0000"/>
                </a:solidFill>
              </a:rPr>
              <a:t>срок после выздоровления</a:t>
            </a:r>
            <a:r>
              <a:rPr lang="ru-RU" sz="1800" b="1" dirty="0" smtClean="0">
                <a:solidFill>
                  <a:srgbClr val="FF0000"/>
                </a:solidFill>
              </a:rPr>
              <a:t>.</a:t>
            </a:r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/>
              <a:t> Для </a:t>
            </a:r>
            <a:r>
              <a:rPr lang="ru-RU" sz="1800" b="1" dirty="0"/>
              <a:t>ликвидации обучающимися академической </a:t>
            </a:r>
            <a:r>
              <a:rPr lang="ru-RU" sz="1800" b="1" dirty="0" smtClean="0"/>
              <a:t>задолженности устанавливается </a:t>
            </a:r>
            <a:r>
              <a:rPr lang="ru-RU" sz="1800" b="1" dirty="0"/>
              <a:t>срок, </a:t>
            </a:r>
            <a:r>
              <a:rPr lang="ru-RU" sz="1800" b="1" dirty="0">
                <a:solidFill>
                  <a:srgbClr val="FF0000"/>
                </a:solidFill>
              </a:rPr>
              <a:t>в течение первого месяца после экзаменационной сессии</a:t>
            </a:r>
            <a:r>
              <a:rPr lang="ru-RU" sz="1800" b="1" dirty="0" smtClean="0"/>
              <a:t>.</a:t>
            </a:r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58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7200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УСЛОВНЫЙ ПЕРЕВОД: ПОНЯТИЕ, ПЕРИОД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052736"/>
            <a:ext cx="8225174" cy="5077593"/>
          </a:xfrm>
        </p:spPr>
        <p:txBody>
          <a:bodyPr/>
          <a:lstStyle/>
          <a:p>
            <a:pPr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Основанием допуска </a:t>
            </a:r>
            <a:r>
              <a:rPr lang="ru-RU" sz="1800" b="1" dirty="0"/>
              <a:t>на повторную сдачу экзамена/зачета является </a:t>
            </a:r>
            <a:r>
              <a:rPr lang="ru-RU" sz="1800" b="1" dirty="0">
                <a:solidFill>
                  <a:srgbClr val="FF0000"/>
                </a:solidFill>
              </a:rPr>
              <a:t>наличие </a:t>
            </a:r>
            <a:r>
              <a:rPr lang="ru-RU" sz="1800" b="1" dirty="0" smtClean="0">
                <a:solidFill>
                  <a:srgbClr val="FF0000"/>
                </a:solidFill>
              </a:rPr>
              <a:t>экзаменационной ведомости </a:t>
            </a:r>
            <a:r>
              <a:rPr lang="ru-RU" sz="1800" b="1" dirty="0"/>
              <a:t>с регистрационным номером и с указанной </a:t>
            </a:r>
            <a:r>
              <a:rPr lang="ru-RU" sz="1800" b="1" dirty="0" smtClean="0"/>
              <a:t>датой </a:t>
            </a:r>
            <a:r>
              <a:rPr lang="ru-RU" sz="1800" b="1" dirty="0"/>
              <a:t>проведения </a:t>
            </a:r>
            <a:r>
              <a:rPr lang="ru-RU" sz="1800" b="1" dirty="0" smtClean="0"/>
              <a:t>экзамена/зачета, </a:t>
            </a:r>
            <a:r>
              <a:rPr lang="ru-RU" sz="1800" b="1" dirty="0"/>
              <a:t>подписанного </a:t>
            </a:r>
            <a:r>
              <a:rPr lang="ru-RU" sz="1800" b="1" dirty="0" smtClean="0"/>
              <a:t>директором колледжа. </a:t>
            </a:r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endParaRPr lang="ru-RU" sz="1800" b="1" dirty="0"/>
          </a:p>
          <a:p>
            <a:pPr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/>
              <a:t> Ликвидация академической задолженности </a:t>
            </a:r>
            <a:r>
              <a:rPr lang="ru-RU" sz="1800" b="1" dirty="0">
                <a:solidFill>
                  <a:srgbClr val="FF0000"/>
                </a:solidFill>
              </a:rPr>
              <a:t>в период </a:t>
            </a:r>
            <a:r>
              <a:rPr lang="ru-RU" sz="1800" b="1" dirty="0" smtClean="0">
                <a:solidFill>
                  <a:srgbClr val="FF0000"/>
                </a:solidFill>
              </a:rPr>
              <a:t>экзаменационной </a:t>
            </a:r>
            <a:r>
              <a:rPr lang="ru-RU" sz="1800" b="1" dirty="0">
                <a:solidFill>
                  <a:srgbClr val="FF0000"/>
                </a:solidFill>
              </a:rPr>
              <a:t>сессии </a:t>
            </a:r>
            <a:r>
              <a:rPr lang="ru-RU" sz="1800" b="1" dirty="0"/>
              <a:t>не допускается за исключением </a:t>
            </a:r>
            <a:r>
              <a:rPr lang="ru-RU" sz="1800" b="1" dirty="0" smtClean="0"/>
              <a:t>задолженностей </a:t>
            </a:r>
            <a:r>
              <a:rPr lang="ru-RU" sz="1800" b="1" dirty="0"/>
              <a:t>по защите </a:t>
            </a:r>
            <a:r>
              <a:rPr lang="ru-RU" sz="1800" b="1" dirty="0" smtClean="0"/>
              <a:t>курсовых </a:t>
            </a:r>
            <a:r>
              <a:rPr lang="ru-RU" sz="1800" b="1" dirty="0"/>
              <a:t>проектов, </a:t>
            </a:r>
            <a:r>
              <a:rPr lang="ru-RU" sz="1800" b="1" dirty="0">
                <a:solidFill>
                  <a:srgbClr val="FF0000"/>
                </a:solidFill>
              </a:rPr>
              <a:t>предусматривающих сдачу экзамена в текущей </a:t>
            </a:r>
            <a:r>
              <a:rPr lang="ru-RU" sz="1800" b="1" dirty="0" smtClean="0">
                <a:solidFill>
                  <a:srgbClr val="FF0000"/>
                </a:solidFill>
              </a:rPr>
              <a:t>сессии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800" b="1" dirty="0"/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Пересдача экзамена/зачета </a:t>
            </a:r>
            <a:r>
              <a:rPr lang="ru-RU" sz="1800" b="1" dirty="0"/>
              <a:t>по одной и той же дисциплине </a:t>
            </a:r>
            <a:r>
              <a:rPr lang="ru-RU" sz="1800" b="1" dirty="0">
                <a:solidFill>
                  <a:srgbClr val="FF0000"/>
                </a:solidFill>
              </a:rPr>
              <a:t>допускается не более трех раз</a:t>
            </a:r>
            <a:r>
              <a:rPr lang="ru-RU" sz="1800" b="1" dirty="0"/>
              <a:t>.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514" y="273350"/>
            <a:ext cx="8225174" cy="56336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СРОКИ ОПЛАТЫ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514" y="1196752"/>
            <a:ext cx="8225174" cy="49335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Для обучающихся по договорам об оказании платных образовательных услуг за счет физических или юридических лиц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Оплату за обучение необходимо осуществить:</a:t>
            </a:r>
          </a:p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1 СЕМЕСТР – до 1 СЕНТЯБРЯ 2021 г.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2 СЕМЕСТР – до 1 ФЕВРАЛЯ 2022 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6912768" cy="792088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ОСНОВАНИЯ ДЛЯ ПРЕДОСТАВЛЕНИЯ ОТСРОЧКИ/РАССРОЧКИ ОПЛАТЫ ЗА ОБУЧЕНИЕ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7200800" cy="41764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В соответствии с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п. 2.3. Порядка предоставления отсрочки или рассрочки оплаты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за обучение в </a:t>
            </a:r>
          </a:p>
          <a:p>
            <a:pPr algn="ctr">
              <a:lnSpc>
                <a:spcPct val="100000"/>
              </a:lnSpc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ФГБОУ ВО 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«УДМУРТСКИЙ ГОСУДАРСТВЕННЫЙ УНИВЕРСИТЕТ»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2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1978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ОСНОВАНИЯ ДЛЯ ПРЕДОСТАВЛЕНИЯ ОТСРОЧКИ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ИЛИ РАССРОЧКИ: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895848" cy="5040560"/>
          </a:xfrm>
        </p:spPr>
        <p:txBody>
          <a:bodyPr>
            <a:normAutofit fontScale="25000" lnSpcReduction="20000"/>
          </a:bodyPr>
          <a:lstStyle/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8800" b="1" dirty="0" smtClean="0">
                <a:solidFill>
                  <a:srgbClr val="FF0000"/>
                </a:solidFill>
              </a:rPr>
              <a:t> Отсутствие у обучающегося академической задолженности на момент подачи заявления;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4800" dirty="0" smtClean="0">
              <a:solidFill>
                <a:schemeClr val="tx1"/>
              </a:solidFill>
            </a:endParaRP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1500" dirty="0" smtClean="0">
              <a:solidFill>
                <a:schemeClr val="tx1"/>
              </a:solidFill>
            </a:endParaRP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Отнесение Заказчика к </a:t>
            </a:r>
            <a:r>
              <a:rPr lang="ru-RU" sz="8800" b="1" dirty="0">
                <a:solidFill>
                  <a:srgbClr val="FF0000"/>
                </a:solidFill>
              </a:rPr>
              <a:t>статусу / категории</a:t>
            </a:r>
            <a:r>
              <a:rPr lang="ru-RU" sz="8800" b="1" dirty="0" smtClean="0">
                <a:solidFill>
                  <a:srgbClr val="FF0000"/>
                </a:solidFill>
              </a:rPr>
              <a:t>: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 </a:t>
            </a:r>
            <a:r>
              <a:rPr lang="ru-RU" sz="7200" dirty="0" smtClean="0">
                <a:solidFill>
                  <a:schemeClr val="tx1"/>
                </a:solidFill>
              </a:rPr>
              <a:t>малоимущей семьи;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многодетной семьи;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детей-сирот и детей, оставшихся без попечения родителей; 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лиц, потерявших в период обучения обоих родителей или единственного родителя;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детей-инвалидов, инвалидов </a:t>
            </a:r>
            <a:r>
              <a:rPr lang="en-US" sz="7200" dirty="0" smtClean="0">
                <a:solidFill>
                  <a:schemeClr val="tx1"/>
                </a:solidFill>
              </a:rPr>
              <a:t>I </a:t>
            </a:r>
            <a:r>
              <a:rPr lang="ru-RU" sz="7200" dirty="0" smtClean="0">
                <a:solidFill>
                  <a:schemeClr val="tx1"/>
                </a:solidFill>
              </a:rPr>
              <a:t>и </a:t>
            </a:r>
            <a:r>
              <a:rPr lang="en-US" sz="7200" dirty="0" smtClean="0">
                <a:solidFill>
                  <a:schemeClr val="tx1"/>
                </a:solidFill>
              </a:rPr>
              <a:t>II</a:t>
            </a:r>
            <a:r>
              <a:rPr lang="ru-RU" sz="7200" dirty="0" smtClean="0">
                <a:solidFill>
                  <a:schemeClr val="tx1"/>
                </a:solidFill>
              </a:rPr>
              <a:t> групп, инвалидов детства;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7200" dirty="0" smtClean="0">
                <a:solidFill>
                  <a:schemeClr val="tx1"/>
                </a:solidFill>
              </a:rPr>
              <a:t> ветерана боевых действий.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6200" dirty="0" smtClean="0">
              <a:solidFill>
                <a:schemeClr val="tx1"/>
              </a:solidFill>
            </a:endParaRP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8800" dirty="0" smtClean="0">
                <a:solidFill>
                  <a:srgbClr val="FF0000"/>
                </a:solidFill>
              </a:rPr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Изменение </a:t>
            </a:r>
            <a:r>
              <a:rPr lang="ru-RU" sz="8800" b="1" dirty="0">
                <a:solidFill>
                  <a:srgbClr val="FF0000"/>
                </a:solidFill>
              </a:rPr>
              <a:t>состава семьи Заказчика: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ClrTx/>
            </a:pPr>
            <a:r>
              <a:rPr lang="ru-RU" sz="6200" dirty="0"/>
              <a:t> </a:t>
            </a:r>
            <a:r>
              <a:rPr lang="ru-RU" sz="7200" dirty="0"/>
              <a:t>рождение ребенка; 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ClrTx/>
            </a:pPr>
            <a:r>
              <a:rPr lang="ru-RU" sz="7200" dirty="0"/>
              <a:t> смерть близкого родственника; </a:t>
            </a:r>
          </a:p>
          <a:p>
            <a:pPr marL="266700" indent="0" algn="just">
              <a:lnSpc>
                <a:spcPct val="120000"/>
              </a:lnSpc>
              <a:spcAft>
                <a:spcPts val="0"/>
              </a:spcAft>
              <a:buClrTx/>
            </a:pPr>
            <a:r>
              <a:rPr lang="ru-RU" sz="7200" dirty="0"/>
              <a:t> заключение брака</a:t>
            </a:r>
          </a:p>
          <a:p>
            <a:pPr marL="846324" indent="0">
              <a:lnSpc>
                <a:spcPct val="120000"/>
              </a:lnSpc>
              <a:spcAft>
                <a:spcPts val="0"/>
              </a:spcAft>
              <a:buBlip>
                <a:blip r:embed="rId2"/>
              </a:buBlip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5749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tabLst/>
            </a:pPr>
            <a:r>
              <a:rPr lang="ru-RU" sz="11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1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ru-RU" sz="16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«Удмуртский государственный университет»</a:t>
            </a:r>
            <a:br>
              <a:rPr lang="ru-RU" sz="16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МНОГОПРОФИЛЬНЫЙ КОЛЛЕДЖ ПРОФЕССИОНАЛЬНОГО ОБРАЗОВАНИЯ</a:t>
            </a:r>
            <a:b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/>
        </p:nvSpPr>
        <p:spPr>
          <a:xfrm>
            <a:off x="459413" y="1556792"/>
            <a:ext cx="8225174" cy="41354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741" rIns="0" bIns="0" anchor="t" anchorCtr="0" compatLnSpc="1"/>
          <a:lstStyle>
            <a:lvl1pPr marL="277566" marR="0" lvl="0" indent="-277566" algn="l" defTabSz="740572" rtl="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1155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77566" algn="l"/>
                <a:tab pos="363574" algn="l"/>
                <a:tab pos="727450" algn="l"/>
                <a:tab pos="1091317" algn="l"/>
                <a:tab pos="1455194" algn="l"/>
                <a:tab pos="1819070" algn="l"/>
                <a:tab pos="2182928" algn="l"/>
                <a:tab pos="2546805" algn="l"/>
                <a:tab pos="2910681" algn="l"/>
                <a:tab pos="3274548" algn="l"/>
                <a:tab pos="3638424" algn="l"/>
                <a:tab pos="4001999" algn="l"/>
                <a:tab pos="4365875" algn="l"/>
                <a:tab pos="4729752" algn="l"/>
                <a:tab pos="5093619" algn="l"/>
                <a:tab pos="5457495" algn="l"/>
                <a:tab pos="5821362" algn="l"/>
                <a:tab pos="6185230" algn="l"/>
                <a:tab pos="6549106" algn="l"/>
                <a:tab pos="6912973" algn="l"/>
                <a:tab pos="7276849" algn="l"/>
              </a:tabLst>
              <a:defRPr lang="ru-RU" sz="26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S Gothic" pitchFamily="2"/>
                <a:cs typeface="MS Gothic" pitchFamily="2"/>
              </a:defRPr>
            </a:lvl1pPr>
            <a:lvl2pPr marL="601492" marR="0" lvl="1" indent="-231206" algn="l" defTabSz="740572" rtl="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92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601492" algn="l"/>
                <a:tab pos="727450" algn="l"/>
                <a:tab pos="1091317" algn="l"/>
                <a:tab pos="1455194" algn="l"/>
                <a:tab pos="1819061" algn="l"/>
                <a:tab pos="2182645" algn="l"/>
                <a:tab pos="2546521" algn="l"/>
                <a:tab pos="2910388" algn="l"/>
                <a:tab pos="3274264" algn="l"/>
                <a:tab pos="3638132" algn="l"/>
                <a:tab pos="4001999" algn="l"/>
                <a:tab pos="4365875" algn="l"/>
                <a:tab pos="4729742" algn="l"/>
                <a:tab pos="5093619" algn="l"/>
                <a:tab pos="5457495" algn="l"/>
                <a:tab pos="5821362" algn="l"/>
                <a:tab pos="6185229" algn="l"/>
                <a:tab pos="6549106" algn="l"/>
                <a:tab pos="6912982" algn="l"/>
                <a:tab pos="7276849" algn="l"/>
                <a:tab pos="7640726" algn="l"/>
              </a:tabLst>
              <a:defRPr lang="ru-RU" sz="23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S Gothic" pitchFamily="2"/>
                <a:cs typeface="MS Gothic" pitchFamily="2"/>
              </a:defRPr>
            </a:lvl2pPr>
            <a:lvl3pPr marL="925720" marR="0" lvl="2" indent="-185138" algn="l" defTabSz="740572" rtl="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69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925720" algn="l"/>
                <a:tab pos="1091326" algn="l"/>
                <a:tab pos="1455203" algn="l"/>
                <a:tab pos="1819070" algn="l"/>
                <a:tab pos="2182946" algn="l"/>
                <a:tab pos="2546814" algn="l"/>
                <a:tab pos="2910681" algn="l"/>
                <a:tab pos="3274557" algn="l"/>
                <a:tab pos="3638433" algn="l"/>
                <a:tab pos="4002301" algn="l"/>
                <a:tab pos="4366177" algn="l"/>
                <a:tab pos="4730044" algn="l"/>
                <a:tab pos="5093920" algn="l"/>
                <a:tab pos="5457797" algn="l"/>
                <a:tab pos="5821655" algn="l"/>
                <a:tab pos="6185531" algn="l"/>
                <a:tab pos="6549408" algn="l"/>
                <a:tab pos="6913275" algn="l"/>
                <a:tab pos="7277151" algn="l"/>
                <a:tab pos="7640726" algn="l"/>
                <a:tab pos="8004602" algn="l"/>
              </a:tabLst>
              <a:defRPr lang="ru-RU" sz="19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S Gothic" pitchFamily="2"/>
                <a:cs typeface="MS Gothic" pitchFamily="2"/>
              </a:defRPr>
            </a:lvl3pPr>
            <a:lvl4pPr marL="1296006" marR="0" lvl="3" indent="-185138" algn="l" defTabSz="740572" rtl="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465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296006" algn="l"/>
                <a:tab pos="1455203" algn="l"/>
                <a:tab pos="1819070" algn="l"/>
                <a:tab pos="2182946" algn="l"/>
                <a:tab pos="2546813" algn="l"/>
                <a:tab pos="2910690" algn="l"/>
                <a:tab pos="3274557" algn="l"/>
                <a:tab pos="3638433" algn="l"/>
                <a:tab pos="4002300" algn="l"/>
                <a:tab pos="4366177" algn="l"/>
                <a:tab pos="4730044" algn="l"/>
                <a:tab pos="5093920" algn="l"/>
                <a:tab pos="5457797" algn="l"/>
                <a:tab pos="5821655" algn="l"/>
                <a:tab pos="6185531" algn="l"/>
                <a:tab pos="6549407" algn="l"/>
                <a:tab pos="6913274" algn="l"/>
                <a:tab pos="7277151" algn="l"/>
                <a:tab pos="7640725" algn="l"/>
                <a:tab pos="8004602" algn="l"/>
                <a:tab pos="8368478" algn="l"/>
              </a:tabLst>
              <a:defRPr lang="ru-RU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S Gothic" pitchFamily="2"/>
                <a:cs typeface="MS Gothic" pitchFamily="2"/>
              </a:defRPr>
            </a:lvl4pPr>
            <a:lvl5pPr marL="1666283" marR="0" lvl="4" indent="-185138" algn="l" defTabSz="740572" rtl="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23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666283" algn="l"/>
                <a:tab pos="1819060" algn="l"/>
                <a:tab pos="2182937" algn="l"/>
                <a:tab pos="2546804" algn="l"/>
                <a:tab pos="2910671" algn="l"/>
                <a:tab pos="3274548" algn="l"/>
                <a:tab pos="3638424" algn="l"/>
                <a:tab pos="4002291" algn="l"/>
                <a:tab pos="4366167" algn="l"/>
                <a:tab pos="4730035" algn="l"/>
                <a:tab pos="5093911" algn="l"/>
                <a:tab pos="5457787" algn="l"/>
                <a:tab pos="5821645" algn="l"/>
                <a:tab pos="6185522" algn="l"/>
                <a:tab pos="6549398" algn="l"/>
                <a:tab pos="6913265" algn="l"/>
                <a:tab pos="7277141" algn="l"/>
                <a:tab pos="7640716" algn="l"/>
                <a:tab pos="8004592" algn="l"/>
                <a:tab pos="8368469" algn="l"/>
                <a:tab pos="8732336" algn="l"/>
              </a:tabLst>
              <a:defRPr lang="ru-RU" sz="16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S Gothic" pitchFamily="2"/>
                <a:cs typeface="MS Gothic" pitchFamily="2"/>
              </a:defRPr>
            </a:lvl5pPr>
          </a:lstStyle>
          <a:p>
            <a:pPr algn="just"/>
            <a:r>
              <a:rPr lang="ru-RU" dirty="0" smtClean="0"/>
              <a:t>Организация образовательной деятельности в ФГБОУ ВО «</a:t>
            </a:r>
            <a:r>
              <a:rPr lang="ru-RU" dirty="0" err="1" smtClean="0"/>
              <a:t>УдГУ</a:t>
            </a:r>
            <a:r>
              <a:rPr lang="ru-RU" dirty="0" smtClean="0"/>
              <a:t>» в 2020-2021 учебном году в условиях предупреждения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  регламентировано </a:t>
            </a:r>
            <a:r>
              <a:rPr lang="ru-RU" dirty="0" smtClean="0">
                <a:solidFill>
                  <a:srgbClr val="C00000"/>
                </a:solidFill>
              </a:rPr>
              <a:t>Постановлением Главного государственного санитарного врача РФ от 22.05.2020  № 15; рекомендациями по профилактике </a:t>
            </a:r>
            <a:r>
              <a:rPr lang="en-US" dirty="0" smtClean="0">
                <a:solidFill>
                  <a:srgbClr val="C00000"/>
                </a:solidFill>
              </a:rPr>
              <a:t>COVID-19 </a:t>
            </a:r>
            <a:r>
              <a:rPr lang="ru-RU" dirty="0" smtClean="0">
                <a:solidFill>
                  <a:srgbClr val="C00000"/>
                </a:solidFill>
              </a:rPr>
              <a:t>от</a:t>
            </a:r>
            <a:r>
              <a:rPr lang="en-US" dirty="0" smtClean="0">
                <a:solidFill>
                  <a:srgbClr val="C00000"/>
                </a:solidFill>
              </a:rPr>
              <a:t> 29</a:t>
            </a:r>
            <a:r>
              <a:rPr lang="ru-RU" dirty="0" smtClean="0">
                <a:solidFill>
                  <a:srgbClr val="C00000"/>
                </a:solidFill>
              </a:rPr>
              <a:t>.07.2020; Распоряжением Главы УР от 18.03.2020 г. № 42-РГ (с изм. от 11.09.2020 г.) и приказами ректора  ФГБОУ ВО «</a:t>
            </a:r>
            <a:r>
              <a:rPr lang="ru-RU" dirty="0" err="1" smtClean="0">
                <a:solidFill>
                  <a:srgbClr val="C00000"/>
                </a:solidFill>
              </a:rPr>
              <a:t>УдГУ</a:t>
            </a:r>
            <a:r>
              <a:rPr lang="ru-RU" dirty="0" smtClean="0">
                <a:solidFill>
                  <a:srgbClr val="C00000"/>
                </a:solidFill>
              </a:rPr>
              <a:t>»  № 1119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ru-RU" dirty="0" smtClean="0">
                <a:solidFill>
                  <a:srgbClr val="C00000"/>
                </a:solidFill>
              </a:rPr>
              <a:t>01-01-04 </a:t>
            </a:r>
            <a:r>
              <a:rPr lang="ru-RU" dirty="0">
                <a:solidFill>
                  <a:srgbClr val="C00000"/>
                </a:solidFill>
              </a:rPr>
              <a:t>от </a:t>
            </a:r>
            <a:r>
              <a:rPr lang="ru-RU" dirty="0" smtClean="0">
                <a:solidFill>
                  <a:srgbClr val="C00000"/>
                </a:solidFill>
              </a:rPr>
              <a:t>14.09.2020 и № 1242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ru-RU" dirty="0" smtClean="0">
                <a:solidFill>
                  <a:srgbClr val="C00000"/>
                </a:solidFill>
              </a:rPr>
              <a:t>01-01-04 от 07.10.2020.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040560"/>
          </a:xfrm>
        </p:spPr>
        <p:txBody>
          <a:bodyPr>
            <a:normAutofit/>
          </a:bodyPr>
          <a:lstStyle/>
          <a:p>
            <a:pPr marL="533400" indent="-266700" algn="just">
              <a:lnSpc>
                <a:spcPct val="10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200" b="1" dirty="0" smtClean="0">
                <a:solidFill>
                  <a:srgbClr val="FF0000"/>
                </a:solidFill>
              </a:rPr>
              <a:t>В </a:t>
            </a:r>
            <a:r>
              <a:rPr lang="ru-RU" sz="2200" b="1" dirty="0">
                <a:solidFill>
                  <a:srgbClr val="FF0000"/>
                </a:solidFill>
              </a:rPr>
              <a:t>связи </a:t>
            </a:r>
            <a:r>
              <a:rPr lang="ru-RU" sz="2200" b="1" dirty="0" smtClean="0">
                <a:solidFill>
                  <a:srgbClr val="FF0000"/>
                </a:solidFill>
              </a:rPr>
              <a:t>с: </a:t>
            </a:r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/>
              <a:t> вынужденными </a:t>
            </a:r>
            <a:r>
              <a:rPr lang="ru-RU" sz="2000" b="1" dirty="0"/>
              <a:t>значительными расходами Заказчика по договору на лечение, в том числе на лечение близких родственников (супруги, родители, дети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1" dirty="0" smtClean="0"/>
              <a:t> </a:t>
            </a:r>
            <a:r>
              <a:rPr lang="ru-RU" sz="2000" b="1" dirty="0" smtClean="0"/>
              <a:t>утратой </a:t>
            </a:r>
            <a:r>
              <a:rPr lang="ru-RU" sz="2000" b="1" dirty="0"/>
              <a:t>источника дохода, снижением дохода: </a:t>
            </a:r>
            <a:endParaRPr lang="ru-RU" sz="2000" b="1" dirty="0" smtClean="0"/>
          </a:p>
          <a:p>
            <a:pPr marL="533400" indent="-26670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1400" b="1" dirty="0"/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ClrTx/>
              <a:buFontTx/>
              <a:buChar char="-"/>
            </a:pPr>
            <a:r>
              <a:rPr lang="ru-RU" sz="1800" b="1" dirty="0" smtClean="0"/>
              <a:t>увольнением </a:t>
            </a:r>
            <a:r>
              <a:rPr lang="ru-RU" sz="1800" b="1" dirty="0"/>
              <a:t>Заказчика (супруга) </a:t>
            </a:r>
            <a:endParaRPr lang="ru-RU" sz="1800" b="1" dirty="0" smtClean="0"/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ClrTx/>
              <a:buNone/>
            </a:pPr>
            <a:r>
              <a:rPr lang="ru-RU" sz="1800" b="1" dirty="0" smtClean="0"/>
              <a:t>- значительным </a:t>
            </a:r>
            <a:r>
              <a:rPr lang="ru-RU" sz="1800" b="1" dirty="0"/>
              <a:t>снижением дохода Заказчика (супруга) </a:t>
            </a:r>
            <a:endParaRPr lang="ru-RU" sz="1800" b="1" dirty="0" smtClean="0"/>
          </a:p>
          <a:p>
            <a:pPr marL="533400" indent="-266700" algn="just">
              <a:lnSpc>
                <a:spcPct val="100000"/>
              </a:lnSpc>
              <a:spcAft>
                <a:spcPts val="0"/>
              </a:spcAft>
              <a:buClrTx/>
              <a:buNone/>
            </a:pPr>
            <a:endParaRPr lang="ru-RU" sz="1800" b="1" dirty="0" smtClean="0"/>
          </a:p>
          <a:p>
            <a:pPr marL="533400" indent="-266700" algn="just">
              <a:lnSpc>
                <a:spcPct val="10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200" b="1" dirty="0" smtClean="0">
                <a:solidFill>
                  <a:srgbClr val="FF0000"/>
                </a:solidFill>
              </a:rPr>
              <a:t>В связи с подачей Заказчиком заявления в:</a:t>
            </a:r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363538" algn="l"/>
                <a:tab pos="533400" algn="l"/>
                <a:tab pos="727075" algn="l"/>
                <a:tab pos="1090613" algn="l"/>
                <a:tab pos="1454150" algn="l"/>
                <a:tab pos="1817688" algn="l"/>
                <a:tab pos="2182813" algn="l"/>
                <a:tab pos="2546350" algn="l"/>
                <a:tab pos="2909888" algn="l"/>
                <a:tab pos="3273425" algn="l"/>
                <a:tab pos="3636963" algn="l"/>
                <a:tab pos="4000500" algn="l"/>
                <a:tab pos="4365625" algn="l"/>
                <a:tab pos="4729163" algn="l"/>
                <a:tab pos="5092700" algn="l"/>
                <a:tab pos="5456238" algn="l"/>
                <a:tab pos="5819775" algn="l"/>
                <a:tab pos="6184900" algn="l"/>
                <a:tab pos="6548438" algn="l"/>
                <a:tab pos="6911975" algn="l"/>
                <a:tab pos="7275513" algn="l"/>
              </a:tabLst>
            </a:pPr>
            <a:r>
              <a:rPr lang="ru-RU" sz="2000" b="1" dirty="0" smtClean="0"/>
              <a:t> пенсионный </a:t>
            </a:r>
            <a:r>
              <a:rPr lang="ru-RU" sz="2000" b="1" dirty="0"/>
              <a:t>фонд РФ о распоряжении средствами материального капитала на оплату за обучение</a:t>
            </a:r>
          </a:p>
          <a:p>
            <a:pPr marL="533400" indent="0" algn="just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363538" algn="l"/>
                <a:tab pos="533400" algn="l"/>
                <a:tab pos="727075" algn="l"/>
                <a:tab pos="1090613" algn="l"/>
                <a:tab pos="1454150" algn="l"/>
                <a:tab pos="1817688" algn="l"/>
                <a:tab pos="2182813" algn="l"/>
                <a:tab pos="2546350" algn="l"/>
                <a:tab pos="2909888" algn="l"/>
                <a:tab pos="3273425" algn="l"/>
                <a:tab pos="3636963" algn="l"/>
                <a:tab pos="4000500" algn="l"/>
                <a:tab pos="4365625" algn="l"/>
                <a:tab pos="4729163" algn="l"/>
                <a:tab pos="5092700" algn="l"/>
                <a:tab pos="5456238" algn="l"/>
                <a:tab pos="5819775" algn="l"/>
                <a:tab pos="6184900" algn="l"/>
                <a:tab pos="6548438" algn="l"/>
                <a:tab pos="6911975" algn="l"/>
                <a:tab pos="7275513" algn="l"/>
              </a:tabLst>
            </a:pPr>
            <a:r>
              <a:rPr lang="ru-RU" sz="2000" b="1" dirty="0" smtClean="0"/>
              <a:t> банк </a:t>
            </a:r>
            <a:r>
              <a:rPr lang="ru-RU" sz="2000" b="1" dirty="0"/>
              <a:t>или иную кредитную организацию о предоставлении образовательного кредита</a:t>
            </a:r>
          </a:p>
          <a:p>
            <a:pPr marL="810000" indent="0">
              <a:lnSpc>
                <a:spcPct val="100000"/>
              </a:lnSpc>
              <a:spcAft>
                <a:spcPts val="0"/>
              </a:spcAft>
              <a:buClrTx/>
              <a:buFont typeface="Verdana" pitchFamily="34" charset="0"/>
              <a:buChar char="―"/>
            </a:pPr>
            <a:endParaRPr lang="ru-RU" sz="1800" b="1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19784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ОСНОВАНИЯ ДЛЯ ПРЕДОСТАВЛЕНИЯ ОТСРОЧКИ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ИЛИ РАССРОЧКИ: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6084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Всю необходимую документацию по платным образовательным услугам </a:t>
            </a:r>
            <a:r>
              <a:rPr lang="ru-RU" sz="2400" b="1" dirty="0">
                <a:solidFill>
                  <a:schemeClr val="tx1"/>
                </a:solidFill>
              </a:rPr>
              <a:t>можно найти на сайте </a:t>
            </a:r>
            <a:r>
              <a:rPr lang="ru-RU" sz="2400" b="1" dirty="0" smtClean="0">
                <a:solidFill>
                  <a:schemeClr val="tx1"/>
                </a:solidFill>
              </a:rPr>
              <a:t>Университета, в том числе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Порядок </a:t>
            </a:r>
            <a:r>
              <a:rPr lang="ru-RU" sz="3200" b="1" dirty="0">
                <a:solidFill>
                  <a:srgbClr val="FF0000"/>
                </a:solidFill>
              </a:rPr>
              <a:t>предоставления отсрочки или рассрочки оплаты за обучение в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ФГБОУ </a:t>
            </a:r>
            <a:r>
              <a:rPr lang="ru-RU" sz="3200" b="1" dirty="0">
                <a:solidFill>
                  <a:srgbClr val="FF0000"/>
                </a:solidFill>
              </a:rPr>
              <a:t>ВО «Удмуртский государственный университет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hlinkClick r:id="rId2"/>
              </a:rPr>
              <a:t/>
            </a:r>
            <a:br>
              <a:rPr lang="ru-RU" sz="2400" dirty="0">
                <a:hlinkClick r:id="rId2"/>
              </a:rPr>
            </a:br>
            <a:r>
              <a:rPr lang="en-US" sz="2400" b="1" dirty="0">
                <a:hlinkClick r:id="rId2"/>
              </a:rPr>
              <a:t>http://i.udsu.ru/09-premium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116632"/>
            <a:ext cx="7319784" cy="864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rmAutofit/>
          </a:bodyPr>
          <a:lstStyle>
            <a:lvl1pPr marL="0" marR="0" lvl="0" indent="0" algn="ctr" defTabSz="740572" rtl="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3600" b="0" i="0" u="none" strike="noStrike" kern="0" cap="none" spc="0" baseline="0">
                <a:solidFill>
                  <a:srgbClr val="000000"/>
                </a:solidFill>
                <a:uFillTx/>
                <a:latin typeface="Arial" pitchFamily="18"/>
                <a:ea typeface="MS Gothic" pitchFamily="2"/>
              </a:defRPr>
            </a:lvl1pPr>
          </a:lstStyle>
          <a:p>
            <a:pPr>
              <a:buFont typeface="Times New Roman" pitchFamily="18"/>
              <a:buNone/>
            </a:pPr>
            <a:r>
              <a:rPr lang="ru-RU" sz="2000" b="1" smtClean="0">
                <a:solidFill>
                  <a:schemeClr val="bg1"/>
                </a:solidFill>
              </a:rPr>
              <a:t>ОСНОВАНИЯ ДЛЯ ПРЕДОСТАВЛЕНИЯ ОТСРОЧКИ </a:t>
            </a:r>
            <a:br>
              <a:rPr lang="ru-RU" sz="2000" b="1" smtClean="0">
                <a:solidFill>
                  <a:schemeClr val="bg1"/>
                </a:solidFill>
              </a:rPr>
            </a:br>
            <a:r>
              <a:rPr lang="ru-RU" sz="2000" b="1" smtClean="0">
                <a:solidFill>
                  <a:schemeClr val="bg1"/>
                </a:solidFill>
              </a:rPr>
              <a:t>ИЛИ РАССРОЧКИ: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352" y="188640"/>
            <a:ext cx="7175768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/>
                </a:solidFill>
              </a:rPr>
              <a:t>Раздел «Платные образовательные услуги» можно найти пройдя по ссылкам: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3096344" cy="3960440"/>
          </a:xfrm>
        </p:spPr>
        <p:txBody>
          <a:bodyPr/>
          <a:lstStyle/>
          <a:p>
            <a:r>
              <a:rPr lang="ru-RU" b="1" dirty="0" smtClean="0"/>
              <a:t>Главная станица сайта </a:t>
            </a:r>
            <a:r>
              <a:rPr lang="ru-RU" b="1" dirty="0" err="1" smtClean="0"/>
              <a:t>УдГУ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en-US" sz="2400" b="1" dirty="0"/>
              <a:t>http://udsu.ru/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1027" name="Picture 3" descr="C:\Users\USER\Desktop\1 страница сайта УдГ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045024" cy="37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21088"/>
            <a:ext cx="5688632" cy="158417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Находим на главной странице раздел «Сведения об ОО» </a:t>
            </a:r>
          </a:p>
          <a:p>
            <a:pPr marL="0" indent="0">
              <a:buNone/>
            </a:pPr>
            <a:r>
              <a:rPr lang="ru-RU" b="1" dirty="0" smtClean="0"/>
              <a:t>в правом верхнем углу</a:t>
            </a:r>
            <a:endParaRPr lang="ru-RU" b="1" dirty="0"/>
          </a:p>
        </p:txBody>
      </p:sp>
      <p:pic>
        <p:nvPicPr>
          <p:cNvPr id="2050" name="Picture 2" descr="C:\Users\USER\Desktop\1 страница сайта УдГ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7418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углом 3"/>
          <p:cNvSpPr/>
          <p:nvPr/>
        </p:nvSpPr>
        <p:spPr>
          <a:xfrm>
            <a:off x="2592760" y="2204864"/>
            <a:ext cx="1440160" cy="187220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54352" y="188640"/>
            <a:ext cx="7175768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Раздел «Платные образовательные услуги» можно найти пройдя по ссылкам: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24744"/>
            <a:ext cx="7139136" cy="60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Переходим в раздел «Сведения об ОО»: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Раздел сведения об О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5238870" cy="38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54352" y="188640"/>
            <a:ext cx="7175768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Раздел «Платные образовательные услуги» можно найти пройдя по ссылкам: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73297"/>
            <a:ext cx="3132976" cy="4187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 перечне разделов слева выбираем раздел </a:t>
            </a:r>
            <a:r>
              <a:rPr lang="ru-RU" b="1" dirty="0" smtClean="0">
                <a:solidFill>
                  <a:srgbClr val="FF0000"/>
                </a:solidFill>
              </a:rPr>
              <a:t>9.«Платные образовательные услуги»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SER\Desktop\Раздел сведения об О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31" y="1162472"/>
            <a:ext cx="3054933" cy="47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Соединительная линия уступом 6"/>
          <p:cNvCxnSpPr/>
          <p:nvPr/>
        </p:nvCxnSpPr>
        <p:spPr>
          <a:xfrm>
            <a:off x="3491880" y="3284984"/>
            <a:ext cx="1569851" cy="1512168"/>
          </a:xfrm>
          <a:prstGeom prst="bentConnector3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54352" y="188640"/>
            <a:ext cx="7175768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Раздел «Платные образовательные услуги» можно найти пройдя по ссылкам: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47776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Переходим в подраздел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«Платные образовательные услуги»: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esktop\Платные образовательные услуг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75047"/>
            <a:ext cx="6290714" cy="46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620" y="1124744"/>
            <a:ext cx="7305590" cy="7920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В перечне документов находим Порядок предоставления отсрочки или рассрочки оплаты за обучение в ФГБОУ ВО </a:t>
            </a:r>
            <a:r>
              <a:rPr lang="ru-RU" sz="2400" b="1" dirty="0" err="1" smtClean="0">
                <a:solidFill>
                  <a:schemeClr val="tx1"/>
                </a:solidFill>
              </a:rPr>
              <a:t>УдГУ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USER\Desktop\Платные образовательные услуг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56" y="2348880"/>
            <a:ext cx="72317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углом вверх 14"/>
          <p:cNvSpPr/>
          <p:nvPr/>
        </p:nvSpPr>
        <p:spPr>
          <a:xfrm rot="5400000">
            <a:off x="214524" y="2240868"/>
            <a:ext cx="1728192" cy="648072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54352" y="188640"/>
            <a:ext cx="7175768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Раздел «Платные образовательные услуги» можно найти пройдя по ссылкам: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58200" cy="12223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dirty="0">
                <a:solidFill>
                  <a:srgbClr val="002060"/>
                </a:solidFill>
              </a:rPr>
              <a:t>Вход</a:t>
            </a:r>
            <a:r>
              <a:rPr lang="ru-RU" sz="6600" b="1" dirty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/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в личный </a:t>
            </a:r>
            <a:r>
              <a:rPr lang="ru-RU" sz="5400" b="1" dirty="0">
                <a:solidFill>
                  <a:srgbClr val="FF0000"/>
                </a:solidFill>
              </a:rPr>
              <a:t>кабинет </a:t>
            </a:r>
            <a:r>
              <a:rPr lang="ru-RU" sz="5400" b="1" dirty="0" smtClean="0">
                <a:solidFill>
                  <a:srgbClr val="FF0000"/>
                </a:solidFill>
              </a:rPr>
              <a:t>студента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663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Портал ИИАС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06032" cy="126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cap="none" dirty="0" smtClean="0"/>
              <a:t/>
            </a:r>
            <a:br>
              <a:rPr lang="ru-RU" sz="1800" cap="none" dirty="0" smtClean="0"/>
            </a:br>
            <a:r>
              <a:rPr lang="ru-RU" sz="2400" b="1" cap="none" dirty="0" smtClean="0">
                <a:solidFill>
                  <a:schemeClr val="bg1"/>
                </a:solidFill>
              </a:rPr>
              <a:t>Главная страница сайта Удмуртского государственного университета:</a:t>
            </a:r>
            <a:r>
              <a:rPr lang="ru-RU" sz="1800" b="1" cap="none" dirty="0" smtClean="0">
                <a:solidFill>
                  <a:schemeClr val="bg1"/>
                </a:solidFill>
              </a:rPr>
              <a:t/>
            </a:r>
            <a:br>
              <a:rPr lang="ru-RU" sz="1800" b="1" cap="none" dirty="0" smtClean="0">
                <a:solidFill>
                  <a:schemeClr val="bg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http</a:t>
            </a:r>
            <a:r>
              <a:rPr lang="en-US" sz="2400" b="1" dirty="0">
                <a:solidFill>
                  <a:srgbClr val="FF0000"/>
                </a:solidFill>
              </a:rPr>
              <a:t>://udsu.ru/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Скриншот сайт УдГ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394006" cy="43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5174" cy="1142396"/>
          </a:xfrm>
        </p:spPr>
        <p:txBody>
          <a:bodyPr/>
          <a:lstStyle/>
          <a:p>
            <a:r>
              <a:rPr lang="ru-RU" sz="1100" b="1" kern="1200" dirty="0">
                <a:solidFill>
                  <a:prstClr val="white"/>
                </a:solidFill>
                <a:latin typeface="Calibri"/>
                <a:cs typeface="+mn-cs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100" b="1" kern="1200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1600" b="1" kern="1200" dirty="0">
                <a:solidFill>
                  <a:prstClr val="white"/>
                </a:solidFill>
                <a:latin typeface="Calibri"/>
                <a:cs typeface="+mn-cs"/>
              </a:rPr>
              <a:t>«Удмуртский государственный университет»</a:t>
            </a:r>
            <a:br>
              <a:rPr lang="ru-RU" sz="1600" b="1" kern="1200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МНОГОПРОФИЛЬНЫЙ КОЛЛЕДЖ ПРОФЕССИОНАЛЬНОГО ОБРАЗОВАНИЯ</a:t>
            </a:r>
            <a:b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kern="1200" dirty="0" smtClean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smtClean="0"/>
              <a:t>Сроки сдачи летней сессии размещены</a:t>
            </a:r>
          </a:p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Сайт МКПО- Расписание занятий-Расписание экзаменов на летнюю сессию (очная форма обучения)- школы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1"/>
            <a:ext cx="8315205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портал ИИАС: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Скриншот сайт УдГ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498781" cy="46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2903488"/>
            <a:ext cx="1296144" cy="405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2806336" y="1476209"/>
            <a:ext cx="600215" cy="162018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16632"/>
            <a:ext cx="6624736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40572">
              <a:lnSpc>
                <a:spcPct val="93000"/>
              </a:lnSpc>
              <a:spcAft>
                <a:spcPts val="1155"/>
              </a:spcAft>
              <a:buClr>
                <a:srgbClr val="000000"/>
              </a:buClr>
              <a:buSzPct val="100000"/>
              <a:tabLst>
                <a:tab pos="277566" algn="l"/>
                <a:tab pos="363574" algn="l"/>
                <a:tab pos="727450" algn="l"/>
                <a:tab pos="1091317" algn="l"/>
                <a:tab pos="1455194" algn="l"/>
                <a:tab pos="1819070" algn="l"/>
                <a:tab pos="2182928" algn="l"/>
                <a:tab pos="2546805" algn="l"/>
                <a:tab pos="2910681" algn="l"/>
                <a:tab pos="3274548" algn="l"/>
                <a:tab pos="3638424" algn="l"/>
                <a:tab pos="4001999" algn="l"/>
                <a:tab pos="4365875" algn="l"/>
                <a:tab pos="4729752" algn="l"/>
                <a:tab pos="5093619" algn="l"/>
                <a:tab pos="5457495" algn="l"/>
                <a:tab pos="5821362" algn="l"/>
                <a:tab pos="6185230" algn="l"/>
                <a:tab pos="6549106" algn="l"/>
                <a:tab pos="6912973" algn="l"/>
                <a:tab pos="7276849" algn="l"/>
              </a:tabLst>
            </a:pPr>
            <a:r>
              <a:rPr lang="ru-RU" sz="2800" b="1" kern="0" dirty="0">
                <a:solidFill>
                  <a:prstClr val="white"/>
                </a:solidFill>
                <a:latin typeface="Arial" pitchFamily="18"/>
                <a:ea typeface="MS Gothic" pitchFamily="2"/>
              </a:rPr>
              <a:t>На данной странице заходим в раздел (ссылку) на </a:t>
            </a:r>
          </a:p>
        </p:txBody>
      </p:sp>
    </p:spTree>
    <p:extLst>
      <p:ext uri="{BB962C8B-B14F-4D97-AF65-F5344CB8AC3E}">
        <p14:creationId xmlns:p14="http://schemas.microsoft.com/office/powerpoint/2010/main" val="8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116632"/>
            <a:ext cx="7200801" cy="936104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chemeClr val="bg1"/>
                </a:solidFill>
              </a:rPr>
              <a:t>заходим на страницу портала ИИАС: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en-US" sz="3100" cap="none" dirty="0" smtClean="0">
                <a:solidFill>
                  <a:srgbClr val="FF0000"/>
                </a:solidFill>
              </a:rPr>
              <a:t>https://io.udsu.ru/uio/portal_iias.present</a:t>
            </a:r>
            <a:endParaRPr lang="ru-RU" sz="3100" cap="none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Скриншот пртал ИИА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40" y="1103719"/>
            <a:ext cx="6349071" cy="50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7804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Вводим логин и пароль: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374" y="1268760"/>
            <a:ext cx="3115072" cy="432262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ЛОГИН: </a:t>
            </a:r>
            <a:r>
              <a:rPr lang="ru-RU" sz="2800" b="1" dirty="0" smtClean="0"/>
              <a:t>номер, расположенный около штрих-кода на студенческом билете;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ПАРОЛЬ</a:t>
            </a:r>
            <a:r>
              <a:rPr lang="ru-RU" dirty="0" smtClean="0"/>
              <a:t> – </a:t>
            </a:r>
            <a:r>
              <a:rPr lang="ru-RU" sz="2800" b="1" dirty="0" smtClean="0"/>
              <a:t>выдается в учебной части по студенческим билетам.</a:t>
            </a:r>
            <a:endParaRPr lang="ru-RU" sz="2800" b="1" dirty="0"/>
          </a:p>
        </p:txBody>
      </p:sp>
      <p:pic>
        <p:nvPicPr>
          <p:cNvPr id="4098" name="Picture 2" descr="C:\Users\USER\Desktop\Скриншот пртал ИИА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484784"/>
            <a:ext cx="4346763" cy="43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1979712" y="3172976"/>
            <a:ext cx="2520456" cy="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3131840" y="3789040"/>
            <a:ext cx="1368328" cy="864096"/>
          </a:xfrm>
          <a:prstGeom prst="bentConnector3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984776" cy="792088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Заходим в личный кабинет: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3475112" cy="4595341"/>
          </a:xfrm>
        </p:spPr>
        <p:txBody>
          <a:bodyPr/>
          <a:lstStyle/>
          <a:p>
            <a:r>
              <a:rPr lang="ru-RU" b="1" dirty="0" smtClean="0"/>
              <a:t>Нажимаем на кнопку </a:t>
            </a:r>
            <a:r>
              <a:rPr lang="ru-RU" b="1" dirty="0" smtClean="0">
                <a:solidFill>
                  <a:srgbClr val="FF0000"/>
                </a:solidFill>
              </a:rPr>
              <a:t>«ВОЙТИ» </a:t>
            </a:r>
          </a:p>
          <a:p>
            <a:pPr marL="0" indent="0">
              <a:buNone/>
            </a:pPr>
            <a:r>
              <a:rPr lang="ru-RU" b="1" dirty="0" smtClean="0"/>
              <a:t>    и заходим в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личный кабинет</a:t>
            </a:r>
            <a:endParaRPr lang="ru-RU" b="1" dirty="0"/>
          </a:p>
        </p:txBody>
      </p:sp>
      <p:pic>
        <p:nvPicPr>
          <p:cNvPr id="5122" name="Picture 2" descr="C:\Users\USER\Desktop\Скриншот пртал ИИА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536504" cy="45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/>
          <p:cNvSpPr/>
          <p:nvPr/>
        </p:nvSpPr>
        <p:spPr>
          <a:xfrm rot="10800000" flipH="1">
            <a:off x="2195736" y="3488612"/>
            <a:ext cx="3564396" cy="93610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06032" cy="108012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bg2"/>
                </a:solidFill>
              </a:rPr>
              <a:t>ОТЧЁТ МЕРОПРИЯТИЙ ЗА 2020-2021 УЧЕБНЫЙ ГОД </a:t>
            </a:r>
            <a:br>
              <a:rPr lang="ru-RU" sz="1800" b="1" dirty="0" smtClean="0">
                <a:solidFill>
                  <a:schemeClr val="bg2"/>
                </a:solidFill>
              </a:rPr>
            </a:br>
            <a:r>
              <a:rPr lang="ru-RU" sz="1800" b="1" dirty="0" smtClean="0">
                <a:solidFill>
                  <a:schemeClr val="bg2"/>
                </a:solidFill>
              </a:rPr>
              <a:t>для студентов 1-го курса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М</a:t>
            </a:r>
            <a:r>
              <a:rPr lang="ru-RU" sz="1600" b="1" dirty="0" smtClean="0">
                <a:solidFill>
                  <a:schemeClr val="bg1"/>
                </a:solidFill>
              </a:rPr>
              <a:t>ногопрофильного колледжа профессионального образования ФГБОУ ВО «</a:t>
            </a:r>
            <a:r>
              <a:rPr lang="ru-RU" sz="1600" b="1" dirty="0" err="1" smtClean="0">
                <a:solidFill>
                  <a:schemeClr val="bg1"/>
                </a:solidFill>
              </a:rPr>
              <a:t>УдГУ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38114"/>
              </p:ext>
            </p:extLst>
          </p:nvPr>
        </p:nvGraphicFramePr>
        <p:xfrm>
          <a:off x="467545" y="1124745"/>
          <a:ext cx="8280920" cy="4922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435"/>
                <a:gridCol w="2414892"/>
                <a:gridCol w="1296144"/>
                <a:gridCol w="1368152"/>
                <a:gridCol w="1080120"/>
                <a:gridCol w="1584177"/>
              </a:tblGrid>
              <a:tr h="99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ДАТА ПРОВЕДЕНИЯ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ПРОВЕДЕНИЯ МЕРОПРИЯТИЯ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</a:tr>
              <a:tr h="9568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Торжественная линейка, посвящённая Дню знаний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(в рамках проекта «Первокурсник»)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сентября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МКПО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группы 1 курсов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Университетская площадь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</a:tr>
              <a:tr h="9568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Кураторские часы «Библиотечный час» для групп 1 курса (в рамках проекта «Первокурсник»)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МКПО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группы 1 курса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УНБ им. В.А. Журавлева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</a:tr>
              <a:tr h="11960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Проректорский час (встреча первокурсников с проректором по учебно-воспитательной работе 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Кибардиным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М.М.) 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22.09.2020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МКПО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500 студентов 1 курса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Актовый зал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</a:tr>
              <a:tr h="7176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 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Презентация «Знаком с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внеучебкой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» (в рамках проекта «Первокурсник»)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22.09.2020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МКПО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500 студентов 1 курса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Актовый зал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3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641808"/>
              </p:ext>
            </p:extLst>
          </p:nvPr>
        </p:nvGraphicFramePr>
        <p:xfrm>
          <a:off x="251518" y="1192188"/>
          <a:ext cx="8568953" cy="4957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8"/>
                <a:gridCol w="2836648"/>
                <a:gridCol w="1267808"/>
                <a:gridCol w="1368152"/>
                <a:gridCol w="1152128"/>
                <a:gridCol w="1440159"/>
              </a:tblGrid>
              <a:tr h="922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№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п/п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ДАТА ПРОВЕДЕНИЯ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ПРОВЕДЕНИЯ МЕРОПРИЯТИЯ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</a:tr>
              <a:tr h="10690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Кросс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первокурсников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рамках проекта «Первокурсник»)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16.09.2020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 студентов </a:t>
                      </a:r>
                      <a:endParaRPr lang="ru-RU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курса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Стадион «Зенит»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690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Творческий конкурс «Стань звездой» (в рамках проекта «Первокурсник»)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МКПО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группы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Актовый зал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2202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Кураторские часы «Структура студенческого самоуправления МКПО. Выборы актива группы»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Октябрь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МКПО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группы 1-3 курсов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Аудитории МКПО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22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8.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Отчетно-выборная студенческая конференция МКПО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31.10.2020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МКПО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Учебные группы 1-3 курсов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Актовый зал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УдГУ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06032" cy="108012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bg2"/>
                </a:solidFill>
              </a:rPr>
              <a:t>ОТЧЁТ МЕРОПРИЯТИЙ ЗА 2020-2021 УЧЕБНЫЙ ГОД </a:t>
            </a:r>
            <a:br>
              <a:rPr lang="ru-RU" sz="1800" b="1" dirty="0" smtClean="0">
                <a:solidFill>
                  <a:schemeClr val="bg2"/>
                </a:solidFill>
              </a:rPr>
            </a:br>
            <a:r>
              <a:rPr lang="ru-RU" sz="1800" b="1" dirty="0" smtClean="0">
                <a:solidFill>
                  <a:schemeClr val="bg2"/>
                </a:solidFill>
              </a:rPr>
              <a:t>для студентов 1-го курса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М</a:t>
            </a:r>
            <a:r>
              <a:rPr lang="ru-RU" sz="1600" b="1" dirty="0" smtClean="0">
                <a:solidFill>
                  <a:schemeClr val="bg1"/>
                </a:solidFill>
              </a:rPr>
              <a:t>ногопрофильного колледжа профессионального образования ФГБОУ ВО «</a:t>
            </a:r>
            <a:r>
              <a:rPr lang="ru-RU" sz="1600" b="1" dirty="0" err="1" smtClean="0">
                <a:solidFill>
                  <a:schemeClr val="bg1"/>
                </a:solidFill>
              </a:rPr>
              <a:t>УдГУ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5726"/>
              </p:ext>
            </p:extLst>
          </p:nvPr>
        </p:nvGraphicFramePr>
        <p:xfrm>
          <a:off x="251520" y="1124744"/>
          <a:ext cx="8568953" cy="434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129"/>
                <a:gridCol w="2784576"/>
                <a:gridCol w="1267807"/>
                <a:gridCol w="1368152"/>
                <a:gridCol w="1224136"/>
                <a:gridCol w="1368153"/>
              </a:tblGrid>
              <a:tr h="6480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ДАТА ПРОВЕДЕНИЯ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ПРОВЕДЕНИЯ МЕРОПРИЯТИЯ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УЧАСТНИКИ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ПРОВЕДЕНИЯ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23" marR="68523" marT="0" marB="0"/>
                </a:tc>
              </a:tr>
              <a:tr h="7200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9.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«Студенческом капустнике первокурсников»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02.11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группы 1  курсов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10.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Новогодний интерактивный квест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24.12.2020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МКПО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группы 1 курса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Аудитории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Посвящение в студенты МКПО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28.01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МКПО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Учебные группы 1-3 курсов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Актовый зал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УдГУ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4863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cs typeface="Arial" pitchFamily="34" charset="0"/>
                        </a:rPr>
                        <a:t>12.</a:t>
                      </a:r>
                      <a:r>
                        <a:rPr lang="ru-RU" sz="1400" dirty="0">
                          <a:effectLst/>
                          <a:latin typeface="+mn-lt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Выездная «Учёба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Актива  МКПО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-2021»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09-10.04. 2021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МКПО</a:t>
                      </a:r>
                      <a:endParaRPr kumimoji="0" lang="ru-RU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Сборная колледжа, включая учебные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группы 1 курса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 «Берёзка»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206032" cy="108012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bg2"/>
                </a:solidFill>
              </a:rPr>
              <a:t>ОТЧЁТ МЕРОПРИЯТИЙ ЗА 2020-2021 УЧЕБНЫЙ ГОД </a:t>
            </a:r>
            <a:br>
              <a:rPr lang="ru-RU" sz="1800" b="1" dirty="0" smtClean="0">
                <a:solidFill>
                  <a:schemeClr val="bg2"/>
                </a:solidFill>
              </a:rPr>
            </a:br>
            <a:r>
              <a:rPr lang="ru-RU" sz="1800" b="1" dirty="0" smtClean="0">
                <a:solidFill>
                  <a:schemeClr val="bg2"/>
                </a:solidFill>
              </a:rPr>
              <a:t>для студентов 1-го курса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М</a:t>
            </a:r>
            <a:r>
              <a:rPr lang="ru-RU" sz="1600" b="1" dirty="0" smtClean="0">
                <a:solidFill>
                  <a:schemeClr val="bg1"/>
                </a:solidFill>
              </a:rPr>
              <a:t>ногопрофильного колледжа профессионального образования ФГБОУ ВО «</a:t>
            </a:r>
            <a:r>
              <a:rPr lang="ru-RU" sz="1600" b="1" dirty="0" err="1" smtClean="0">
                <a:solidFill>
                  <a:schemeClr val="bg1"/>
                </a:solidFill>
              </a:rPr>
              <a:t>УдГУ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r>
              <a:rPr lang="ru-RU" sz="1800" dirty="0" smtClean="0">
                <a:solidFill>
                  <a:schemeClr val="bg2"/>
                </a:solidFill>
              </a:rPr>
              <a:t/>
            </a:r>
            <a:br>
              <a:rPr lang="ru-RU" sz="1800" dirty="0" smtClean="0">
                <a:solidFill>
                  <a:schemeClr val="bg2"/>
                </a:solidFill>
              </a:rPr>
            </a:br>
            <a:endParaRPr lang="ru-RU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Программы дополнительного профессионального образования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«Делопроизводитель»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«Помощник бурильщика капитального ремонта скважин»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«Инструктор-проводник по пешеходному туризму и </a:t>
            </a:r>
            <a:r>
              <a:rPr lang="ru-RU" dirty="0" err="1" smtClean="0">
                <a:solidFill>
                  <a:schemeClr val="tx1"/>
                </a:solidFill>
              </a:rPr>
              <a:t>треккингу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«Основы ведения бухгалтерского учёта в программе </a:t>
            </a:r>
            <a:r>
              <a:rPr lang="ru-RU" dirty="0" smtClean="0">
                <a:solidFill>
                  <a:schemeClr val="tx1"/>
                </a:solidFill>
              </a:rPr>
              <a:t>1С </a:t>
            </a:r>
            <a:r>
              <a:rPr lang="ru-RU" dirty="0" smtClean="0">
                <a:solidFill>
                  <a:schemeClr val="tx1"/>
                </a:solidFill>
              </a:rPr>
              <a:t>Бухгалтерия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По всем вопросам обращаться в 110 ауд. 4 </a:t>
            </a:r>
            <a:r>
              <a:rPr lang="ru-RU" sz="1800" dirty="0" err="1" smtClean="0">
                <a:solidFill>
                  <a:schemeClr val="tx1"/>
                </a:solidFill>
              </a:rPr>
              <a:t>кор</a:t>
            </a:r>
            <a:r>
              <a:rPr lang="ru-RU" sz="1800" dirty="0" smtClean="0">
                <a:solidFill>
                  <a:schemeClr val="tx1"/>
                </a:solidFill>
              </a:rPr>
              <a:t>., тел. </a:t>
            </a:r>
            <a:r>
              <a:rPr lang="ru-RU" sz="1800" smtClean="0">
                <a:solidFill>
                  <a:schemeClr val="tx1"/>
                </a:solidFill>
              </a:rPr>
              <a:t>916-074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tabLst/>
            </a:pPr>
            <a:r>
              <a:rPr lang="ru-RU" sz="11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1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ru-RU" sz="16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«Удмуртский государственный университет»</a:t>
            </a:r>
            <a:br>
              <a:rPr lang="ru-RU" sz="16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МНОГОПРОФИЛЬНЫЙ КОЛЛЕДЖ ПРОФЕССИОНАЛЬНОГО ОБРАЗОВАНИЯ</a:t>
            </a:r>
            <a:b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3200" b="1" dirty="0" smtClean="0"/>
              <a:t>Организация и проведение военных сборов для юношей групп 1 курса </a:t>
            </a:r>
          </a:p>
          <a:p>
            <a:pPr marL="0" lvl="0" indent="0" algn="ctr">
              <a:buNone/>
            </a:pPr>
            <a:r>
              <a:rPr lang="ru-RU" sz="3200" b="1" dirty="0" smtClean="0"/>
              <a:t>(в рамках изучения дисциплины «Основы безопасности жизнедеятельности»)</a:t>
            </a:r>
            <a:endParaRPr lang="ru-RU" sz="3200" b="1" dirty="0"/>
          </a:p>
          <a:p>
            <a:pPr marL="0" lv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Место проведения- ФГБОУ ВО «</a:t>
            </a:r>
            <a:r>
              <a:rPr lang="ru-RU" sz="3200" b="1" dirty="0" err="1" smtClean="0">
                <a:solidFill>
                  <a:srgbClr val="C00000"/>
                </a:solidFill>
              </a:rPr>
              <a:t>УдГУ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Даты: с 07.06.2021- по 12.06.2021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tabLst/>
            </a:pPr>
            <a:r>
              <a:rPr lang="ru-RU" sz="11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1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ru-RU" sz="16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«Удмуртский государственный университет»</a:t>
            </a:r>
            <a:br>
              <a:rPr lang="ru-RU" sz="16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МНОГОПРОФИЛЬНЫЙ КОЛЛЕДЖ ПРОФЕССИОНАЛЬНОГО ОБРАЗОВАНИЯ</a:t>
            </a:r>
            <a:b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Перечень экзаменов летней сессии </a:t>
            </a:r>
          </a:p>
          <a:p>
            <a:pPr marL="0" indent="0" algn="ctr">
              <a:buNone/>
            </a:pPr>
            <a:r>
              <a:rPr lang="ru-RU" dirty="0" smtClean="0"/>
              <a:t>1 курс (на базе 9 класса)</a:t>
            </a:r>
          </a:p>
          <a:p>
            <a:pPr marL="0" indent="0" algn="ctr">
              <a:buNone/>
            </a:pPr>
            <a:r>
              <a:rPr lang="ru-RU" dirty="0" smtClean="0"/>
              <a:t>1.Математика</a:t>
            </a:r>
          </a:p>
          <a:p>
            <a:pPr marL="0" indent="0" algn="ctr">
              <a:buNone/>
            </a:pPr>
            <a:r>
              <a:rPr lang="ru-RU" dirty="0" smtClean="0"/>
              <a:t>2.Русский язык</a:t>
            </a:r>
          </a:p>
          <a:p>
            <a:pPr marL="0" indent="0" algn="ctr">
              <a:buNone/>
            </a:pPr>
            <a:r>
              <a:rPr lang="ru-RU" dirty="0" smtClean="0"/>
              <a:t>3.Литература</a:t>
            </a:r>
          </a:p>
          <a:p>
            <a:pPr marL="0" indent="0" algn="ctr">
              <a:buNone/>
            </a:pPr>
            <a:r>
              <a:rPr lang="ru-RU" dirty="0" smtClean="0"/>
              <a:t>4.Профильная дисциплина (в зависимости от специальности)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5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92805"/>
              </p:ext>
            </p:extLst>
          </p:nvPr>
        </p:nvGraphicFramePr>
        <p:xfrm>
          <a:off x="467544" y="1124744"/>
          <a:ext cx="849694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016224"/>
                <a:gridCol w="2088232"/>
                <a:gridCol w="1944216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специальности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экзаменов летней сессии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специальности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экзаменов летней сессии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8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(на базе 9 классов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1.Русский язык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2.Литература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3.Математика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4.Право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(на базе 9 классов)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1.Русский язык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2.Литература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4.Информатика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 И ОРГАНИЗАЦИЯ СОЦИАЛЬНОГО ОБЕСПЕЧЕНИЯ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(на базе 9 классов)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1.Русский язык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2.Литература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4.Право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ТУРИЗМ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РЕКЛАМА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 базе 9 классов)</a:t>
                      </a:r>
                      <a:b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1.Русский язык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2.Литература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4.Экономика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ЭКОНОМИКА И БУХГАЛТЕРСКИЙ УЧЁТ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КОММЕРЦИЯ</a:t>
                      </a:r>
                    </a:p>
                    <a:p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 базе 9 классов)</a:t>
                      </a:r>
                      <a:b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1.Русский язык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2.Литература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4.Экономика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ДИЗАЙН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(на базе 9 классов)</a:t>
                      </a:r>
                      <a:b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1.Русский язык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2.Литература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4.История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 ЭКСПЛУАТАЦИЯ НЕФТЯНЫХ И ГАЗОВЫХ МЕСТОРОЖДЕНИЙ, ИНФОРМАЦИОННЫЕ СИСТЕМЫ</a:t>
                      </a:r>
                      <a:b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(на базе 9 </a:t>
                      </a:r>
                      <a:r>
                        <a:rPr lang="ru-RU" sz="12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классов 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1.Русский язык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2.Литература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3.Математика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4.Физика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8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lnSpc>
                <a:spcPct val="100000"/>
              </a:lnSpc>
              <a:tabLst/>
            </a:pPr>
            <a:r>
              <a:rPr lang="ru-RU" sz="11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1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ru-RU" sz="16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«Удмуртский государственный университет»</a:t>
            </a:r>
            <a:br>
              <a:rPr lang="ru-RU" sz="1600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</a:br>
            <a: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МНОГОПРОФИЛЬНЫЙ КОЛЛЕДЖ ПРОФЕССИОНАЛЬНОГО ОБРАЗОВАНИЯ</a:t>
            </a:r>
            <a:br>
              <a:rPr lang="ru-RU" sz="1400" b="1" kern="1200" dirty="0">
                <a:solidFill>
                  <a:srgbClr val="EEECE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Учебники на бумажном носителе сдать в </a:t>
            </a:r>
          </a:p>
          <a:p>
            <a:pPr marL="0" indent="0" algn="ctr">
              <a:buNone/>
            </a:pPr>
            <a:r>
              <a:rPr lang="ru-RU" dirty="0" smtClean="0"/>
              <a:t>библиотеку </a:t>
            </a:r>
            <a:r>
              <a:rPr lang="ru-RU" dirty="0" err="1" smtClean="0"/>
              <a:t>УдГУ</a:t>
            </a:r>
            <a:r>
              <a:rPr lang="ru-RU" dirty="0" smtClean="0"/>
              <a:t> до </a:t>
            </a:r>
            <a:r>
              <a:rPr lang="ru-RU" dirty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 июля 2021 года.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При себе иметь: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студенческий билет;</a:t>
            </a:r>
          </a:p>
          <a:p>
            <a:pPr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э</a:t>
            </a:r>
            <a:r>
              <a:rPr lang="ru-RU" dirty="0" smtClean="0">
                <a:solidFill>
                  <a:schemeClr val="tx1"/>
                </a:solidFill>
              </a:rPr>
              <a:t>лектронную карту для прохода в корпуса </a:t>
            </a:r>
            <a:r>
              <a:rPr lang="ru-RU" dirty="0" err="1" smtClean="0">
                <a:solidFill>
                  <a:schemeClr val="tx1"/>
                </a:solidFill>
              </a:rPr>
              <a:t>УдГУ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9150" cy="4645545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</a:rPr>
              <a:t>Порядок  предоставления 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академического отпуска и иных видов отпусков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по программам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среднего профессионального образования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 на основании Приказа </a:t>
            </a:r>
            <a:r>
              <a:rPr lang="ru-RU" sz="2000" dirty="0" err="1" smtClean="0">
                <a:solidFill>
                  <a:srgbClr val="FF0000"/>
                </a:solidFill>
              </a:rPr>
              <a:t>Минобрнауки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Р</a:t>
            </a:r>
            <a:r>
              <a:rPr lang="ru-RU" sz="2000" dirty="0" smtClean="0">
                <a:solidFill>
                  <a:srgbClr val="FF0000"/>
                </a:solidFill>
              </a:rPr>
              <a:t>оссии от 13.06.2013 г. №455 «Об утверждении порядка и оснований предоставления академического отпуска обучающимся»)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310160" y="97693"/>
            <a:ext cx="760496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 b="1" dirty="0">
                <a:solidFill>
                  <a:schemeClr val="bg1"/>
                </a:solidFill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 eaLnBrk="1" hangingPunct="1"/>
            <a:r>
              <a:rPr lang="ru-RU" sz="1600" b="1" dirty="0">
                <a:solidFill>
                  <a:schemeClr val="bg1"/>
                </a:solidFill>
              </a:rPr>
              <a:t>«Удмуртский государственный университет»</a:t>
            </a:r>
          </a:p>
          <a:p>
            <a:pPr algn="ctr" eaLnBrk="1" hangingPunct="1"/>
            <a:r>
              <a:rPr lang="ru-RU" sz="1400" b="1" dirty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МНОГОПРОФИЛЬНЫЙ КОЛЛЕДЖ ПРОФЕССИОНАЛЬНОГО ОБРАЗОВАНИЯ</a:t>
            </a: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1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3350"/>
            <a:ext cx="7278040" cy="635370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chemeClr val="bg2"/>
                </a:solidFill>
              </a:rPr>
              <a:t>ВИДЫ АКАДЕМИЧЕСКИХ ОТПУСКОВ</a:t>
            </a:r>
            <a:r>
              <a:rPr lang="ru-RU" sz="2800" b="1" dirty="0" smtClean="0">
                <a:solidFill>
                  <a:schemeClr val="bg2"/>
                </a:solidFill>
              </a:rPr>
              <a:t>: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005585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Академический отпуск предоставляется обучающемуся: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по медицинским показаниям; 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по семейным обстоятельствам (болезнь близких родственников с условием обязательного ухода за ними, ухудшение материального положения и необходимость оказания помощи по содержанию родителей и семьи или оплаты своего дальнейшего обучения и пр.);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в случае призыва на военную службу;  в других исключительных случаях (стихийные бедствия и пр.).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FF0000"/>
                </a:solidFill>
              </a:rPr>
              <a:t>Кроме академического отпуска выделяют следующие виды отпусков: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отпуск по беременности и родам; 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отпуск по уходу за ребенком до достижения им возраста трех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84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905</TotalTime>
  <Words>1972</Words>
  <Application>Microsoft Office PowerPoint</Application>
  <PresentationFormat>Экран (4:3)</PresentationFormat>
  <Paragraphs>324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Тема1</vt:lpstr>
      <vt:lpstr>Презентация PowerPoint</vt:lpstr>
      <vt:lpstr>Федеральное государственное бюджетное образовательное учреждение высшего образования  «Удмуртский государственный университет» МНОГОПРОФИЛЬНЫЙ КОЛЛЕДЖ ПРОФЕССИОНАЛЬНОГО ОБРАЗОВАНИЯ </vt:lpstr>
      <vt:lpstr>Федеральное государственное бюджетное образовательное учреждение высшего образования  «Удмуртский государственный университет» МНОГОПРОФИЛЬНЫЙ КОЛЛЕДЖ ПРОФЕССИОНАЛЬНОГО ОБРАЗОВАНИЯ С</vt:lpstr>
      <vt:lpstr>Федеральное государственное бюджетное образовательное учреждение высшего образования  «Удмуртский государственный университет» МНОГОПРОФИЛЬНЫЙ КОЛЛЕДЖ ПРОФЕССИОНАЛЬНОГО ОБРАЗОВАНИЯ </vt:lpstr>
      <vt:lpstr>Федеральное государственное бюджетное образовательное учреждение высшего образования  «Удмуртский государственный университет» МНОГОПРОФИЛЬНЫЙ КОЛЛЕДЖ ПРОФЕССИОНАЛЬНОГО ОБРАЗОВАНИЯ </vt:lpstr>
      <vt:lpstr>Презентация PowerPoint</vt:lpstr>
      <vt:lpstr>Федеральное государственное бюджетное образовательное учреждение высшего образования  «Удмуртский государственный университет» МНОГОПРОФИЛЬНЫЙ КОЛЛЕДЖ ПРОФЕССИОНАЛЬНОГО ОБРАЗОВАНИЯ </vt:lpstr>
      <vt:lpstr>Презентация PowerPoint</vt:lpstr>
      <vt:lpstr>ВИДЫ АКАДЕМИЧЕСКИХ ОТПУСКОВ:</vt:lpstr>
      <vt:lpstr>ПОРЯДОК И ОСНОВАНИЯ ПРЕДОСТАВЛЕНИЯ АКАДЕМИЧЕСКОГО ОТПУСКА</vt:lpstr>
      <vt:lpstr>ПОРЯДОК И ОСНОВАНИЯ ПРЕДОСТАВЛЕНИЯ АКАДЕМИЧЕСКОГО ОТПУСКА</vt:lpstr>
      <vt:lpstr>ПОРЯДОК И ОСНОВАНИЯ ПРЕДОСТАВЛЕНИЯ АКАДЕМИЧЕСКОГО ОТПУСКА</vt:lpstr>
      <vt:lpstr>УСЛОВНЫЙ ПЕРЕВОД: ПОНЯТИЕ, ПЕРИОД</vt:lpstr>
      <vt:lpstr>УСЛОВНЫЙ ПЕРЕВОД: ПОНЯТИЕ, ПЕРИОД</vt:lpstr>
      <vt:lpstr>УСЛОВНЫЙ ПЕРЕВОД: ПОНЯТИЕ, ПЕРИОД</vt:lpstr>
      <vt:lpstr>УСЛОВНЫЙ ПЕРЕВОД: ПОНЯТИЕ, ПЕРИОД</vt:lpstr>
      <vt:lpstr>СРОКИ ОПЛАТЫ</vt:lpstr>
      <vt:lpstr>ОСНОВАНИЯ ДЛЯ ПРЕДОСТАВЛЕНИЯ ОТСРОЧКИ/РАССРОЧКИ ОПЛАТЫ ЗА ОБУЧЕНИЕ</vt:lpstr>
      <vt:lpstr>ОСНОВАНИЯ ДЛЯ ПРЕДОСТАВЛЕНИЯ ОТСРОЧКИ  ИЛИ РАССРОЧКИ:</vt:lpstr>
      <vt:lpstr>ОСНОВАНИЯ ДЛЯ ПРЕДОСТАВЛЕНИЯ ОТСРОЧКИ  ИЛИ РАССРОЧКИ:</vt:lpstr>
      <vt:lpstr>  Всю необходимую документацию по платным образовательным услугам можно найти на сайте Университета, в том числе  Порядок предоставления отсрочки или рассрочки оплаты за обучение в  ФГБОУ ВО «Удмуртский государственный университет»   http://i.udsu.ru/09-premium </vt:lpstr>
      <vt:lpstr>Раздел «Платные образовательные услуги» можно найти пройдя по ссылкам:</vt:lpstr>
      <vt:lpstr>Раздел «Платные образовательные услуги» можно найти пройдя по ссылкам:</vt:lpstr>
      <vt:lpstr>Раздел «Платные образовательные услуги» можно найти пройдя по ссылкам:</vt:lpstr>
      <vt:lpstr>Раздел «Платные образовательные услуги» можно найти пройдя по ссылкам:</vt:lpstr>
      <vt:lpstr>Переходим в подраздел  «Платные образовательные услуги»:</vt:lpstr>
      <vt:lpstr>Раздел «Платные образовательные услуги» можно найти пройдя по ссылкам:</vt:lpstr>
      <vt:lpstr>Вход  в личный кабинет студента</vt:lpstr>
      <vt:lpstr> Главная страница сайта Удмуртского государственного университета:  http://udsu.ru/</vt:lpstr>
      <vt:lpstr>Презентация PowerPoint</vt:lpstr>
      <vt:lpstr>заходим на страницу портала ИИАС: https://io.udsu.ru/uio/portal_iias.present</vt:lpstr>
      <vt:lpstr>Вводим логин и пароль:</vt:lpstr>
      <vt:lpstr>Заходим в личный кабинет:</vt:lpstr>
      <vt:lpstr>ОТЧЁТ МЕРОПРИЯТИЙ ЗА 2020-2021 УЧЕБНЫЙ ГОД  для студентов 1-го курса Многопрофильного колледжа профессионального образования ФГБОУ ВО «УдГУ» </vt:lpstr>
      <vt:lpstr>ОТЧЁТ МЕРОПРИЯТИЙ ЗА 2020-2021 УЧЕБНЫЙ ГОД  для студентов 1-го курса Многопрофильного колледжа профессионального образования ФГБОУ ВО «УдГУ» </vt:lpstr>
      <vt:lpstr>ОТЧЁТ МЕРОПРИЯТИЙ ЗА 2020-2021 УЧЕБНЫЙ ГОД  для студентов 1-го курса Многопрофильного колледжа профессионального образования ФГБОУ ВО «УдГУ»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Основания для предоставления отсрочки/рассрочки оплаты за обучение</dc:title>
  <dc:creator>USER</dc:creator>
  <cp:lastModifiedBy>USER</cp:lastModifiedBy>
  <cp:revision>134</cp:revision>
  <dcterms:created xsi:type="dcterms:W3CDTF">2018-09-11T13:13:02Z</dcterms:created>
  <dcterms:modified xsi:type="dcterms:W3CDTF">2021-04-21T12:10:41Z</dcterms:modified>
</cp:coreProperties>
</file>