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3" id="2147483648"/>
  </p:sldMasterIdLst>
  <p:notesMasterIdLst>
    <p:notesMasterId r:id="rId4"/>
  </p:notesMasterIdLst>
  <p:sldIdLst>
    <p:sldId r:id="rId5" id="256"/>
    <p:sldId r:id="rId6" id="257"/>
    <p:sldId r:id="rId7" id="258"/>
    <p:sldId r:id="rId8" id="259"/>
    <p:sldId r:id="rId9" id="260"/>
    <p:sldId r:id="rId10" id="261"/>
    <p:sldId r:id="rId11" id="262"/>
    <p:sldId r:id="rId12" id="263"/>
    <p:sldId r:id="rId13" id="264"/>
    <p:sldId r:id="rId14" id="265"/>
    <p:sldId r:id="rId15" id="266"/>
    <p:sldId r:id="rId16" id="267"/>
  </p:sldIdLst>
  <p:sldSz cx="9144000" cy="51435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howComments="0">
  <p:slideViewPr>
    <p:cSldViewPr snapToGrid="0">
      <p:cViewPr varScale="1">
        <p:sca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sx d="100" n="100"/>
          <a:sy d="100" n="100"/>
        </p:scale>
        <p:origin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x="0" y="0"/>
      </p:cViewPr>
      <p:guideLst>
        <p:guide orient="horz" pos="1620"/>
        <p:guide pos="2880"/>
      </p:guideLst>
    </p:cSldViewPr>
  </p:slideViewPr>
  <p:gridSpacing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0" cy="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viewProps.xml" Type="http://schemas.openxmlformats.org/officeDocument/2006/relationships/viewProps"></Relationship><Relationship Id="rId3" Target="slideMasters/slideMaster1.xml" Type="http://schemas.openxmlformats.org/officeDocument/2006/relationships/slideMaster"></Relationship><Relationship Id="rId4" Target="notesMasters/notesMaster1.xml" Type="http://schemas.openxmlformats.org/officeDocument/2006/relationships/notesMaster"></Relationship><Relationship Id="rId5" Target="slides/slide1.xml" Type="http://schemas.openxmlformats.org/officeDocument/2006/relationships/slide"></Relationship><Relationship Id="rId6" Target="slides/slide2.xml" Type="http://schemas.openxmlformats.org/officeDocument/2006/relationships/slide"></Relationship><Relationship Id="rId7" Target="slides/slide3.xml" Type="http://schemas.openxmlformats.org/officeDocument/2006/relationships/slide"></Relationship><Relationship Id="rId8" Target="slides/slide4.xml" Type="http://schemas.openxmlformats.org/officeDocument/2006/relationships/slide"></Relationship><Relationship Id="rId9" Target="slides/slide5.xml" Type="http://schemas.openxmlformats.org/officeDocument/2006/relationships/slide"></Relationship><Relationship Id="rId10" Target="slides/slide6.xml" Type="http://schemas.openxmlformats.org/officeDocument/2006/relationships/slide"></Relationship><Relationship Id="rId11" Target="slides/slide7.xml" Type="http://schemas.openxmlformats.org/officeDocument/2006/relationships/slide"></Relationship><Relationship Id="rId12" Target="slides/slide8.xml" Type="http://schemas.openxmlformats.org/officeDocument/2006/relationships/slide"></Relationship><Relationship Id="rId13" Target="slides/slide9.xml" Type="http://schemas.openxmlformats.org/officeDocument/2006/relationships/slide"></Relationship><Relationship Id="rId14" Target="slides/slide10.xml" Type="http://schemas.openxmlformats.org/officeDocument/2006/relationships/slide"></Relationship><Relationship Id="rId15" Target="slides/slide11.xml" Type="http://schemas.openxmlformats.org/officeDocument/2006/relationships/slide"></Relationship><Relationship Id="rId16" Target="slides/slide12.xml" Type="http://schemas.openxmlformats.org/officeDocument/2006/relationships/slide"></Relationship><Relationship Id="rId17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hape 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oogle Shape;3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75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oogle Shape;4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>
                <a:uFillTx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>
                <a:uFillTx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>
                <a:uFillTx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>
                <a:uFillTx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>
                <a:uFillTx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>
                <a:uFillTx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>
                <a:uFillTx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>
                <a:uFillTx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>
                <a:uFillTx/>
              </a:defRPr>
            </a:lvl9pPr>
          </a:lstStyle>
          <a:p/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0.xml.rels><?xml version="1.0" standalone="yes" ?><Relationships xmlns="http://schemas.openxmlformats.org/package/2006/relationships"><Relationship Id="rId1" Target="../slides/slide1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1.xml.rels><?xml version="1.0" standalone="yes" ?><Relationships xmlns="http://schemas.openxmlformats.org/package/2006/relationships"><Relationship Id="rId1" Target="../slides/slide1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2.xml.rels><?xml version="1.0" standalone="yes" ?><Relationships xmlns="http://schemas.openxmlformats.org/package/2006/relationships"><Relationship Id="rId1" Target="../slides/slide1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8.xml.rels><?xml version="1.0" standalone="yes" ?><Relationships xmlns="http://schemas.openxmlformats.org/package/2006/relationships"><Relationship Id="rId1" Target="../slides/slide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9.xml.rels><?xml version="1.0" standalone="yes" ?><Relationships xmlns="http://schemas.openxmlformats.org/package/2006/relationships"><Relationship Id="rId1" Target="../slides/slide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8" name="Shape 6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9" name="Google Shape;69;gc6fa3c898_0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188" y="685800"/>
            <a:ext cx="6096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0" name="Google Shape;70;gc6fa3c898_0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4" name="Shape 12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5" name="Google Shape;125;g43042c7216b3ade2_3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6" name="Google Shape;126;g43042c7216b3ade2_3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0" name="Shape 13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1" name="Google Shape;131;gc6fa3c898_0_6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188" y="685800"/>
            <a:ext cx="6096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2" name="Google Shape;132;gc6fa3c898_0_6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6" name="Shape 13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7" name="Google Shape;137;g43042c7216b3ade2_3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8" name="Google Shape;138;g43042c7216b3ade2_3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4" name="Shape 7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5" name="Google Shape;75;gc6fa3c898_0_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188" y="685800"/>
            <a:ext cx="6096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6" name="Google Shape;76;gc6fa3c898_0_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0" name="Shape 8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1" name="Google Shape;81;gc6fa3c898_0_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188" y="685800"/>
            <a:ext cx="6096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2" name="Google Shape;82;gc6fa3c898_0_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7" name="Shape 8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8" name="Google Shape;88;gc6fa3c898_0_1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188" y="685800"/>
            <a:ext cx="6096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9" name="Google Shape;89;gc6fa3c898_0_1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4" name="Shape 9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5" name="Google Shape;95;gc6fa3c898_0_2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188" y="685800"/>
            <a:ext cx="6096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6" name="Google Shape;96;gc6fa3c898_0_2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1" name="Shape 10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2" name="Google Shape;102;g43042c7216b3ade2_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3" name="Google Shape;103;g43042c7216b3ade2_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6" name="Shape 10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7" name="Google Shape;107;g43042c7216b3ade2_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8" name="Google Shape;108;g43042c7216b3ade2_12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" name="Shape 11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3" name="Google Shape;113;g43042c7216b3ade2_1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4" name="Google Shape;114;g43042c7216b3ade2_17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8" name="Shape 11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9" name="Google Shape;119;g43042c7216b3ade2_2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81300" y="685800"/>
            <a:ext cx="60960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0" name="Google Shape;120;g43042c7216b3ade2_23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bg>
      <p:bgPr>
        <a:solidFill>
          <a:schemeClr val="dk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Shape 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Google Shape;10;p2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Google Shape;11;p2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oogle Shape;12;p2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oogle Shape;13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71725" y="630225"/>
            <a:ext cx="6331500" cy="1542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Google Shape;14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90267" y="3238450"/>
            <a:ext cx="6331500" cy="12417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Google Shape;15;p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BIG_NUMB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0" name="Shape 6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1" name="Google Shape;61;p11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2" name="Google Shape;62;p11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3" name="Google Shape;63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hasCustomPrompt="1"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3950" y="1304850"/>
            <a:ext cx="7436100" cy="1538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rPr>
                <a:uFillTx/>
              </a:rPr>
              <a:t>xx%</a:t>
            </a: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" name="Google Shape;64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3950" y="2919450"/>
            <a:ext cx="7436100" cy="1071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uFillTx/>
              </a:defRPr>
            </a:lvl1pPr>
            <a:lvl2pPr algn="ctr"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2pPr>
            <a:lvl3pPr algn="ctr"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3pPr>
            <a:lvl4pPr algn="ctr"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4pPr>
            <a:lvl5pPr algn="ctr"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5pPr>
            <a:lvl6pPr algn="ctr"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6pPr>
            <a:lvl7pPr algn="ctr"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7pPr>
            <a:lvl8pPr algn="ctr"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8pPr>
            <a:lvl9pPr algn="ctr"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5" name="Google Shape;65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6" name="Shape 6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7" name="Google Shape;67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bg>
      <p:bgPr>
        <a:solidFill>
          <a:schemeClr val="dk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Shape 1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Google Shape;17;p3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Google Shape;18;p3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Google Shape;19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6425" y="1806825"/>
            <a:ext cx="8296800" cy="1542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Google Shape;20;p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x">
  <p:cSld name="TITLE_AND_BOD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Shape 2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Google Shape;22;p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Google Shape;23;p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Google Shape;24;p4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Google Shape;25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Google Shape;26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10112" y="1595776"/>
            <a:ext cx="63216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uFillTx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uFillTx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uFillTx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uFillTx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Google Shape;27;p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ColTx">
  <p:cSld name="TITLE_AND_TWO_COLUMN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Shape 2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Google Shape;29;p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oogle Shape;30;p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Google Shape;31;p5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Google Shape;32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Google Shape;33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303" y="1602675"/>
            <a:ext cx="30714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uFillTx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Google Shape;34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650572" y="1602675"/>
            <a:ext cx="30714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>
                <a:uFillTx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Google Shape;35;p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Shape 3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oogle Shape;37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3300" y="411575"/>
            <a:ext cx="8520600" cy="639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Google Shape;38;p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ONE_COLUM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" name="Shape 3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Google Shape;40;p7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Google Shape;41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9500" y="936600"/>
            <a:ext cx="2808000" cy="7557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Google Shape;42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19500" y="1846804"/>
            <a:ext cx="2808000" cy="2806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>
                <a:uFillTx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>
                <a:uFillTx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>
                <a:uFillTx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Google Shape;43;p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MAIN_POINT">
    <p:bg>
      <p:bgPr>
        <a:solidFill>
          <a:schemeClr val="lt2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Shape 4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" name="Google Shape;45;p8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" name="Google Shape;46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83103" y="712141"/>
            <a:ext cx="6244200" cy="38355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Google Shape;47;p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SECTION_TITLE_AND_DESCRIPTION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Shape 4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Google Shape;49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0" name="Google Shape;50;p9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" name="Google Shape;51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5500" y="1397350"/>
            <a:ext cx="4045200" cy="1318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>
            <a:lvl1pPr algn="ctr"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1pPr>
            <a:lvl2pPr algn="ctr"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2pPr>
            <a:lvl3pPr algn="ctr"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3pPr>
            <a:lvl4pPr algn="ctr"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4pPr>
            <a:lvl5pPr algn="ctr"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5pPr>
            <a:lvl6pPr algn="ctr"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6pPr>
            <a:lvl7pPr algn="ctr"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7pPr>
            <a:lvl8pPr algn="ctr"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8pPr>
            <a:lvl9pPr algn="ctr"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Google Shape;52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5500" y="2735371"/>
            <a:ext cx="4045200" cy="13455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1pPr>
            <a:lvl2pPr algn="ctr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2pPr>
            <a:lvl3pPr algn="ctr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3pPr>
            <a:lvl4pPr algn="ctr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4pPr>
            <a:lvl5pPr algn="ctr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5pPr>
            <a:lvl6pPr algn="ctr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6pPr>
            <a:lvl7pPr algn="ctr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7pPr>
            <a:lvl8pPr algn="ctr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8pPr>
            <a:lvl9pPr algn="ctr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Google Shape;53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39500" y="724200"/>
            <a:ext cx="3837000" cy="3695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uFillTx/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  <a:uFillTx/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  <a:uFillTx/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  <a:uFillTx/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  <a:uFillTx/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  <a:uFillTx/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  <a:uFillTx/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  <a:uFillTx/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4" name="Google Shape;54;p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uFillTx/>
              </a:defRPr>
            </a:lvl1pPr>
            <a:lvl2pPr lvl="1">
              <a:buNone/>
              <a:defRPr>
                <a:solidFill>
                  <a:schemeClr val="lt1"/>
                </a:solidFill>
                <a:uFillTx/>
              </a:defRPr>
            </a:lvl2pPr>
            <a:lvl3pPr lvl="2">
              <a:buNone/>
              <a:defRPr>
                <a:solidFill>
                  <a:schemeClr val="lt1"/>
                </a:solidFill>
                <a:uFillTx/>
              </a:defRPr>
            </a:lvl3pPr>
            <a:lvl4pPr lvl="3">
              <a:buNone/>
              <a:defRPr>
                <a:solidFill>
                  <a:schemeClr val="lt1"/>
                </a:solidFill>
                <a:uFillTx/>
              </a:defRPr>
            </a:lvl4pPr>
            <a:lvl5pPr lvl="4">
              <a:buNone/>
              <a:defRPr>
                <a:solidFill>
                  <a:schemeClr val="lt1"/>
                </a:solidFill>
                <a:uFillTx/>
              </a:defRPr>
            </a:lvl5pPr>
            <a:lvl6pPr lvl="5">
              <a:buNone/>
              <a:defRPr>
                <a:solidFill>
                  <a:schemeClr val="lt1"/>
                </a:solidFill>
                <a:uFillTx/>
              </a:defRPr>
            </a:lvl6pPr>
            <a:lvl7pPr lvl="6">
              <a:buNone/>
              <a:defRPr>
                <a:solidFill>
                  <a:schemeClr val="lt1"/>
                </a:solidFill>
                <a:uFillTx/>
              </a:defRPr>
            </a:lvl7pPr>
            <a:lvl8pPr lvl="7">
              <a:buNone/>
              <a:defRPr>
                <a:solidFill>
                  <a:schemeClr val="lt1"/>
                </a:solidFill>
                <a:uFillTx/>
              </a:defRPr>
            </a:lvl8pPr>
            <a:lvl9pPr lvl="8">
              <a:buNone/>
              <a:defRPr>
                <a:solidFill>
                  <a:schemeClr val="lt1"/>
                </a:solidFill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CAPTION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Shape 5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6" name="Google Shape;56;p10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cxnSp>
        <p:nvCxn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7" name="Google Shape;57;p10"/>
          <p:cNvCxn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  <p:nvPr/>
        </p:nvCxn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type="none" w="sm"/>
            <a:tailEnd len="sm" type="none" w="sm"/>
          </a:ln>
        </p:spPr>
      </p:cxn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8" name="Google Shape;58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8017" y="4226025"/>
            <a:ext cx="83886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uFillTx/>
              </a:defRPr>
            </a:lvl1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Google Shape;59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lvl="0">
              <a:buNone/>
              <a:defRPr>
                <a:uFillTx/>
              </a:defRPr>
            </a:lvl1pPr>
            <a:lvl2pPr lvl="1">
              <a:buNone/>
              <a:defRPr>
                <a:uFillTx/>
              </a:defRPr>
            </a:lvl2pPr>
            <a:lvl3pPr lvl="2">
              <a:buNone/>
              <a:defRPr>
                <a:uFillTx/>
              </a:defRPr>
            </a:lvl3pPr>
            <a:lvl4pPr lvl="3">
              <a:buNone/>
              <a:defRPr>
                <a:uFillTx/>
              </a:defRPr>
            </a:lvl4pPr>
            <a:lvl5pPr lvl="4">
              <a:buNone/>
              <a:defRPr>
                <a:uFillTx/>
              </a:defRPr>
            </a:lvl5pPr>
            <a:lvl6pPr lvl="5">
              <a:buNone/>
              <a:defRPr>
                <a:uFillTx/>
              </a:defRPr>
            </a:lvl6pPr>
            <a:lvl7pPr lvl="6">
              <a:buNone/>
              <a:defRPr>
                <a:uFillTx/>
              </a:defRPr>
            </a:lvl7pPr>
            <a:lvl8pPr lvl="7">
              <a:buNone/>
              <a:defRPr>
                <a:uFillTx/>
              </a:defRPr>
            </a:lvl8pPr>
            <a:lvl9pPr lvl="8">
              <a:buNone/>
              <a:defRPr>
                <a:uFillTx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 name="swiss-2"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hape 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oogle Shape;6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uFillTx/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oogle Shape;7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Google Shape;8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>
            <a:lvl1pPr algn="r" lvl="0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1pPr>
            <a:lvl2pPr algn="r" lvl="1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2pPr>
            <a:lvl3pPr algn="r" lvl="2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3pPr>
            <a:lvl4pPr algn="r" lvl="3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4pPr>
            <a:lvl5pPr algn="r" lvl="4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5pPr>
            <a:lvl6pPr algn="r" lvl="5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6pPr>
            <a:lvl7pPr algn="r" lvl="6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7pPr>
            <a:lvl8pPr algn="r" lvl="7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8pPr>
            <a:lvl9pPr algn="r" lvl="8">
              <a:buNone/>
              <a:defRPr sz="1000">
                <a:solidFill>
                  <a:schemeClr val="dk2"/>
                </a:solidFill>
                <a:uFillTx/>
                <a:latin typeface="Lato"/>
                <a:ea typeface="Lato"/>
                <a:cs typeface="Lato"/>
                <a:sym typeface="Lato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10.xml.rels><?xml version="1.0" standalone="yes" ?><Relationships xmlns="http://schemas.openxmlformats.org/package/2006/relationships"><Relationship Id="rId1" Target="../slideLayouts/slideLayout10.xml" Type="http://schemas.openxmlformats.org/officeDocument/2006/relationships/slideLayout"></Relationship><Relationship Id="rId2" Target="../notesSlides/notesSlide10.xml" Type="http://schemas.openxmlformats.org/officeDocument/2006/relationships/notesSlide"></Relationship></Relationships>
</file>

<file path=ppt/slides/_rels/slide11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Relationship Id="rId2" Target="../notesSlides/notesSlide11.xml" Type="http://schemas.openxmlformats.org/officeDocument/2006/relationships/notesSlide"></Relationship></Relationships>
</file>

<file path=ppt/slides/_rels/slide1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2.xml" Type="http://schemas.openxmlformats.org/officeDocument/2006/relationships/notesSlide"></Relationship></Relationships>
</file>

<file path=ppt/slides/_rels/slide2.xml.rels><?xml version="1.0" standalone="yes" ?><Relationships xmlns="http://schemas.openxmlformats.org/package/2006/relationships"><Relationship Id="rId1" Target="../slideLayouts/slideLayout8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3.xml.rels><?xml version="1.0" standalone="yes" ?><Relationships xmlns="http://schemas.openxmlformats.org/package/2006/relationships"><Relationship Id="rId1" Target="../slideLayouts/slideLayout4.xml" Type="http://schemas.openxmlformats.org/officeDocument/2006/relationships/slideLayout"></Relationship><Relationship Id="rId2" Target="../notesSlides/notesSlide3.xml" Type="http://schemas.openxmlformats.org/officeDocument/2006/relationships/notesSlide"></Relationship></Relationships>
</file>

<file path=ppt/slides/_rels/slide4.xml.rels><?xml version="1.0" standalone="yes" ?><Relationships xmlns="http://schemas.openxmlformats.org/package/2006/relationships"><Relationship Id="rId1" Target="../slideLayouts/slideLayout4.xml" Type="http://schemas.openxmlformats.org/officeDocument/2006/relationships/slideLayout"></Relationship><Relationship Id="rId2" Target="../notesSlides/notesSlide4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4.xml" Type="http://schemas.openxmlformats.org/officeDocument/2006/relationships/slideLayout"></Relationship><Relationship Id="rId2" Target="../notesSlides/notesSlide5.xml" Type="http://schemas.openxmlformats.org/officeDocument/2006/relationships/notesSlide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6.xml" Type="http://schemas.openxmlformats.org/officeDocument/2006/relationships/notesSlide"></Relationship></Relationships>
</file>

<file path=ppt/slides/_rels/slide7.xml.rels><?xml version="1.0" standalone="yes" ?><Relationships xmlns="http://schemas.openxmlformats.org/package/2006/relationships"><Relationship Id="rId1" Target="../slideLayouts/slideLayout9.xml" Type="http://schemas.openxmlformats.org/officeDocument/2006/relationships/slideLayout"></Relationship><Relationship Id="rId2" Target="../notesSlides/notesSlide7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8.xml.rels><?xml version="1.0" standalone="yes" ?><Relationships xmlns="http://schemas.openxmlformats.org/package/2006/relationships"><Relationship Id="rId1" Target="../slideLayouts/slideLayout9.xml" Type="http://schemas.openxmlformats.org/officeDocument/2006/relationships/slideLayout"></Relationship><Relationship Id="rId2" Target="../notesSlides/notesSlide8.xml" Type="http://schemas.openxmlformats.org/officeDocument/2006/relationships/notesSlide"></Relationship><Relationship Id="rId3" Target="../media/image3.jpg" Type="http://schemas.openxmlformats.org/officeDocument/2006/relationships/image"></Relationship></Relationships>
</file>

<file path=ppt/slides/_rels/slide9.xml.rels><?xml version="1.0" standalone="yes" ?><Relationships xmlns="http://schemas.openxmlformats.org/package/2006/relationships"><Relationship Id="rId1" Target="../slideLayouts/slideLayout9.xml" Type="http://schemas.openxmlformats.org/officeDocument/2006/relationships/slideLayout"></Relationship><Relationship Id="rId2" Target="../notesSlides/notesSlide9.xml" Type="http://schemas.openxmlformats.org/officeDocument/2006/relationships/notesSlide"></Relationship><Relationship Id="rId3" Target="../media/image2.jp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1" name="Shape 7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2" name="Google Shape;72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71725" y="630225"/>
            <a:ext cx="6700200" cy="1542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Отчет о выполненной работе медиа отдела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3" name="Google Shape;73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90267" y="3238450"/>
            <a:ext cx="6331500" cy="12417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Житкова Анастасия, студентка 4 курса</a:t>
            </a:r>
            <a:endParaRPr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Специальность: Разработка и эксплуатация нефтяных и газовых месторождений 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7" name="Shape 12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8" name="Google Shape;128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3950" y="1304850"/>
            <a:ext cx="7436100" cy="1538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6</a:t>
            </a:r>
            <a:r>
              <a:rPr lang="ru">
                <a:uFillTx/>
              </a:rPr>
              <a:t>6%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9" name="Google Shape;129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53950" y="2919450"/>
            <a:ext cx="7436100" cy="1071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5</a:t>
            </a:r>
            <a:r>
              <a:rPr lang="ru">
                <a:uFillTx/>
              </a:rPr>
              <a:t>0% - работа со </a:t>
            </a:r>
            <a:r>
              <a:rPr lang="ru">
                <a:uFillTx/>
              </a:rPr>
              <a:t>спонсорами </a:t>
            </a:r>
            <a:endParaRPr>
              <a:uFillTx/>
            </a:endParaRPr>
          </a:p>
          <a:p>
            <a:pPr algn="ctr"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>
                <a:uFillTx/>
              </a:rPr>
              <a:t>16% - работа соц.сетей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3" name="Shape 13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4" name="Google Shape;134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Далее по плану на период 2020-2021г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5" name="Google Shape;135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10112" y="1595776"/>
            <a:ext cx="63216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Задача </a:t>
            </a:r>
            <a:r>
              <a:rPr b="1" lang="ru" sz="2100">
                <a:solidFill>
                  <a:schemeClr val="dk1"/>
                </a:solidFill>
                <a:uFillTx/>
              </a:rPr>
              <a:t>1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uFillTx/>
              </a:rPr>
              <a:t> Собрать новую команду и обучить работе в медиа отделе</a:t>
            </a:r>
            <a:endParaRPr sz="1600"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Задача </a:t>
            </a:r>
            <a:r>
              <a:rPr b="1" lang="ru" sz="2100">
                <a:solidFill>
                  <a:schemeClr val="dk1"/>
                </a:solidFill>
                <a:uFillTx/>
              </a:rPr>
              <a:t>2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uFillTx/>
              </a:rPr>
              <a:t>Создать примерный контент-план для более эффективной легкой работе</a:t>
            </a:r>
            <a:endParaRPr sz="1600">
              <a:uFillTx/>
            </a:endParaRP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Задача </a:t>
            </a:r>
            <a:r>
              <a:rPr b="1" lang="ru" sz="2100">
                <a:solidFill>
                  <a:schemeClr val="dk1"/>
                </a:solidFill>
                <a:uFillTx/>
              </a:rPr>
              <a:t>3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uFillTx/>
              </a:rPr>
              <a:t> Повысить статистику и охват в соц.сетях, «оживить» Инстаграм</a:t>
            </a:r>
            <a:endParaRPr sz="1600">
              <a:uFillTx/>
            </a:endParaRPr>
          </a:p>
          <a:p>
            <a:pPr algn="l" indent="0" lvl="0" marL="0" rtl="0">
              <a:spcBef>
                <a:spcPts val="1200"/>
              </a:spcBef>
              <a:spcAft>
                <a:spcPts val="1600"/>
              </a:spcAft>
              <a:buNone/>
            </a:pPr>
            <a:r>
              <a:rPr>
                <a:uFillTx/>
              </a:rPr>
              <a:t/>
            </a:r>
            <a:endParaRPr sz="24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9" name="Shape 13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0" name="Google Shape;140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6425" y="1806825"/>
            <a:ext cx="8296800" cy="1542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Спасибо за внимание!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7" name="Shape 7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8" name="Google Shape;78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65500" y="1912650"/>
            <a:ext cx="4045200" cy="13182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Обзор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9" name="Google Shape;79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939500" y="724200"/>
            <a:ext cx="3837000" cy="36951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uFillTx/>
              </a:rPr>
              <a:t>Работа отдела за 2019-2020г</a:t>
            </a:r>
            <a:endParaRPr b="1"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 b="1"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uFillTx/>
              </a:rPr>
              <a:t>Последние достижения</a:t>
            </a:r>
            <a:endParaRPr b="1">
              <a:uFillTx/>
            </a:endParaRPr>
          </a:p>
          <a:p>
            <a:pPr algn="l"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ru" sz="1500">
                <a:uFillTx/>
              </a:rPr>
              <a:t>П</a:t>
            </a:r>
            <a:r>
              <a:rPr lang="ru" sz="1500">
                <a:uFillTx/>
              </a:rPr>
              <a:t>р</a:t>
            </a:r>
            <a:r>
              <a:rPr lang="ru" sz="1500">
                <a:uFillTx/>
              </a:rPr>
              <a:t>о</a:t>
            </a:r>
            <a:r>
              <a:rPr lang="ru" sz="1500">
                <a:uFillTx/>
              </a:rPr>
              <a:t>д</a:t>
            </a:r>
            <a:r>
              <a:rPr lang="ru" sz="1500">
                <a:uFillTx/>
              </a:rPr>
              <a:t>о</a:t>
            </a:r>
            <a:r>
              <a:rPr lang="ru" sz="1500">
                <a:uFillTx/>
              </a:rPr>
              <a:t>л</a:t>
            </a:r>
            <a:r>
              <a:rPr lang="ru" sz="1500">
                <a:uFillTx/>
              </a:rPr>
              <a:t>ж</a:t>
            </a:r>
            <a:r>
              <a:rPr lang="ru" sz="1500">
                <a:uFillTx/>
              </a:rPr>
              <a:t>и</a:t>
            </a:r>
            <a:r>
              <a:rPr lang="ru" sz="1500">
                <a:uFillTx/>
              </a:rPr>
              <a:t>т</a:t>
            </a:r>
            <a:r>
              <a:rPr lang="ru" sz="1500">
                <a:uFillTx/>
              </a:rPr>
              <a:t>е</a:t>
            </a:r>
            <a:r>
              <a:rPr lang="ru" sz="1500">
                <a:uFillTx/>
              </a:rPr>
              <a:t>л</a:t>
            </a:r>
            <a:r>
              <a:rPr lang="ru" sz="1500">
                <a:uFillTx/>
              </a:rPr>
              <a:t>ь</a:t>
            </a:r>
            <a:r>
              <a:rPr lang="ru" sz="1500">
                <a:uFillTx/>
              </a:rPr>
              <a:t>н</a:t>
            </a:r>
            <a:r>
              <a:rPr lang="ru" sz="1500">
                <a:uFillTx/>
              </a:rPr>
              <a:t>о</a:t>
            </a:r>
            <a:r>
              <a:rPr lang="ru" sz="1500">
                <a:uFillTx/>
              </a:rPr>
              <a:t>е</a:t>
            </a:r>
            <a:r>
              <a:rPr lang="ru" sz="1500">
                <a:uFillTx/>
              </a:rPr>
              <a:t> </a:t>
            </a:r>
            <a:r>
              <a:rPr lang="ru" sz="1500">
                <a:uFillTx/>
              </a:rPr>
              <a:t>с</a:t>
            </a:r>
            <a:r>
              <a:rPr lang="ru" sz="1500">
                <a:uFillTx/>
              </a:rPr>
              <a:t>о</a:t>
            </a:r>
            <a:r>
              <a:rPr lang="ru" sz="1500">
                <a:uFillTx/>
              </a:rPr>
              <a:t>трудничество со спонсорам</a:t>
            </a:r>
            <a:r>
              <a:rPr lang="ru" sz="1500">
                <a:uFillTx/>
              </a:rPr>
              <a:t>и</a:t>
            </a:r>
            <a:r>
              <a:rPr lang="ru" sz="1500">
                <a:uFillTx/>
              </a:rPr>
              <a:t/>
            </a:r>
            <a:endParaRPr sz="1500">
              <a:uFillTx/>
            </a:endParaRPr>
          </a:p>
          <a:p>
            <a:pPr algn="l"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>
                <a:uFillTx/>
              </a:rPr>
              <a:t>Оценка проделанной работы </a:t>
            </a:r>
            <a:endParaRPr b="1">
              <a:uFillTx/>
            </a:endParaRPr>
          </a:p>
          <a:p>
            <a:pPr algn="l"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500">
                <a:uFillTx/>
              </a:rPr>
              <a:t>Оценить работу отдела в период с октября 2019г по октябрь 2020г</a:t>
            </a:r>
            <a:endParaRPr sz="15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3" name="Shape 8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4" name="Google Shape;84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Сотрудничество со спонсорами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5" name="Google Shape;85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300" y="1602675"/>
            <a:ext cx="31194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Начало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-330200" lvl="0" marL="457200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С 2018 годы мы начали работу со спонсорами.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ru" sz="1600">
                <a:uFillTx/>
              </a:rPr>
              <a:t>Нам удалось собрать 9 спонсоров</a:t>
            </a:r>
            <a:endParaRPr sz="16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6" name="Google Shape;86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650575" y="1602675"/>
            <a:ext cx="31194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Настоящее время 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-330200" lvl="0" marL="457200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С нами сотрудничает все больше новых компаний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ru" sz="1600">
                <a:uFillTx/>
              </a:rPr>
              <a:t>5</a:t>
            </a:r>
            <a:r>
              <a:rPr lang="ru" sz="1600">
                <a:uFillTx/>
              </a:rPr>
              <a:t> из них стали не просто спонсорами, а партнерами</a:t>
            </a:r>
            <a:endParaRPr sz="16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0" name="Shape 9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1" name="Google Shape;91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Работа соц.сетей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2" name="Google Shape;92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300" y="1602675"/>
            <a:ext cx="31122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Раньше 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-330200" lvl="0" marL="457200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В отделе работают  более 3-х человек 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Каждый знает свою функцию и у всего определенное время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ru" sz="1600">
                <a:uFillTx/>
              </a:rPr>
              <a:t>Генератор идей</a:t>
            </a:r>
            <a:endParaRPr sz="16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3" name="Google Shape;93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650575" y="1602675"/>
            <a:ext cx="31122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Сейчас 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-330200" lvl="0" marL="457200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Нехватка ребят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Большая загруженность 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ru" sz="1600">
                <a:uFillTx/>
              </a:rPr>
              <a:t>Непроработанность  </a:t>
            </a:r>
            <a:endParaRPr sz="1600"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7" name="Shape 9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8" name="Google Shape;98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400250" y="575950"/>
            <a:ext cx="6321600" cy="635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Зоны внимания в соц.сетях</a:t>
            </a:r>
            <a:endParaRPr b="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9" name="Google Shape;99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154238" y="1602675"/>
            <a:ext cx="3171900" cy="30024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</a:rPr>
              <a:t>Риск </a:t>
            </a:r>
            <a:endParaRPr b="1" sz="2100">
              <a:solidFill>
                <a:schemeClr val="dk1"/>
              </a:solidFill>
              <a:uFillTx/>
            </a:endParaRPr>
          </a:p>
          <a:p>
            <a:pPr algn="l" indent="-330200" lvl="0" marL="457200" rtl="0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 Потеря активности ЦА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ru" sz="1600">
                <a:uFillTx/>
              </a:rPr>
              <a:t>Снижение поддержки и обратной связи</a:t>
            </a:r>
            <a:endParaRPr sz="1600">
              <a:uFillTx/>
            </a:endParaRPr>
          </a:p>
          <a:p>
            <a:pPr algn="l" indent="-330200" lvl="0" marL="457200" rtl="0">
              <a:spcBef>
                <a:spcPts val="1200"/>
              </a:spcBef>
              <a:spcAft>
                <a:spcPts val="1200"/>
              </a:spcAft>
              <a:buSzPts val="1600"/>
              <a:buChar char="●"/>
            </a:pPr>
            <a:r>
              <a:rPr lang="ru" sz="1600">
                <a:uFillTx/>
              </a:rPr>
              <a:t>Снижение узнаваемости у спонсоров</a:t>
            </a:r>
            <a:endParaRPr sz="1600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0" name="Google Shape;100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326150" y="1602675"/>
            <a:ext cx="3171900" cy="3002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dk1"/>
                </a:solidFill>
                <a:uFillTx/>
                <a:latin typeface="Lato"/>
                <a:ea typeface="Lato"/>
                <a:cs typeface="Lato"/>
                <a:sym typeface="Lato"/>
              </a:rPr>
              <a:t>Проработка рисков</a:t>
            </a:r>
            <a:endParaRPr b="1" sz="2100">
              <a:solidFill>
                <a:schemeClr val="dk1"/>
              </a:solidFill>
              <a:uFillTx/>
              <a:latin typeface="Lato"/>
              <a:ea typeface="Lato"/>
              <a:cs typeface="Lato"/>
              <a:sym typeface="Lato"/>
            </a:endParaRPr>
          </a:p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 b="1">
              <a:solidFill>
                <a:schemeClr val="dk1"/>
              </a:solidFill>
              <a:uFillTx/>
              <a:latin typeface="Lato"/>
              <a:ea typeface="Lato"/>
              <a:cs typeface="Lato"/>
              <a:sym typeface="Lato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ru" sz="1600">
                <a:uFillTx/>
                <a:latin typeface="Lato"/>
                <a:ea typeface="Lato"/>
                <a:cs typeface="Lato"/>
                <a:sym typeface="Lato"/>
              </a:rPr>
              <a:t>Регулярная работа группы, взаимодействие с ЦА</a:t>
            </a:r>
            <a:endParaRPr sz="1600">
              <a:uFillTx/>
              <a:latin typeface="Lato"/>
              <a:ea typeface="Lato"/>
              <a:cs typeface="Lato"/>
              <a:sym typeface="Lato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ru" sz="1600">
                <a:uFillTx/>
                <a:latin typeface="Lato"/>
                <a:ea typeface="Lato"/>
                <a:cs typeface="Lato"/>
                <a:sym typeface="Lato"/>
              </a:rPr>
              <a:t>Поиск актуальных тем для аудитории </a:t>
            </a:r>
            <a:endParaRPr sz="1600">
              <a:uFillTx/>
              <a:latin typeface="Lato"/>
              <a:ea typeface="Lato"/>
              <a:cs typeface="Lato"/>
              <a:sym typeface="Lato"/>
            </a:endParaRPr>
          </a:p>
          <a:p>
            <a:pPr algn="l"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●"/>
            </a:pPr>
            <a:r>
              <a:rPr lang="ru" sz="1600">
                <a:uFillTx/>
                <a:latin typeface="Lato"/>
                <a:ea typeface="Lato"/>
                <a:cs typeface="Lato"/>
                <a:sym typeface="Lato"/>
              </a:rPr>
              <a:t>Проводить рекламные акции</a:t>
            </a:r>
            <a:endParaRPr sz="1600">
              <a:uFillTx/>
              <a:latin typeface="Lato"/>
              <a:ea typeface="Lato"/>
              <a:cs typeface="Lato"/>
              <a:sym typeface="Lato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4" name="Shape 10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5" name="Google Shape;105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23600" y="1800750"/>
            <a:ext cx="8296800" cy="15420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Статистика в соц.сетях</a:t>
            </a:r>
            <a:endParaRPr>
              <a:uFillTx/>
            </a:endParaRPr>
          </a:p>
          <a:p>
            <a:pPr algn="ctr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uFillTx/>
              </a:rPr>
              <a:t>за крайние 180 дня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9" name="Shape 10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0" name="Google Shape;110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8017" y="4226025"/>
            <a:ext cx="83886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1" name="Google Shape;111;p19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1950" y="456375"/>
            <a:ext cx="6000751" cy="4230750"/>
          </a:xfrm>
          <a:prstGeom prst="rect">
            <a:avLst/>
          </a:pr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5" name="Shape 11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6" name="Google Shape;116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8017" y="4226025"/>
            <a:ext cx="83886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7" name="Google Shape;117;p20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625138" y="414338"/>
            <a:ext cx="5794374" cy="4314825"/>
          </a:xfrm>
          <a:prstGeom prst="rect">
            <a:avLst/>
          </a:pr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1" name="Shape 12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2" name="Google Shape;122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28017" y="4226025"/>
            <a:ext cx="8388600" cy="393600"/>
          </a:xfrm>
          <a:prstGeom prst="rect">
            <a:avLst/>
          </a:prstGeom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91425" lIns="91425" rIns="91425" spcFirstLastPara="1" tIns="91425" wrap="square">
            <a:noAutofit/>
          </a:bodyPr>
          <a:lstStyle/>
          <a:p>
            <a:pPr algn="l"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3" name="Google Shape;123;p2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845463" y="414338"/>
            <a:ext cx="5453074" cy="4314824"/>
          </a:xfrm>
          <a:prstGeom prst="rect">
            <a:avLst/>
          </a:pr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