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69" r:id="rId2"/>
    <p:sldId id="343" r:id="rId3"/>
    <p:sldId id="353" r:id="rId4"/>
    <p:sldId id="354" r:id="rId5"/>
    <p:sldId id="341" r:id="rId6"/>
    <p:sldId id="322" r:id="rId7"/>
    <p:sldId id="355" r:id="rId8"/>
    <p:sldId id="299" r:id="rId9"/>
    <p:sldId id="309" r:id="rId10"/>
    <p:sldId id="346" r:id="rId11"/>
    <p:sldId id="347" r:id="rId12"/>
    <p:sldId id="348" r:id="rId13"/>
    <p:sldId id="349" r:id="rId14"/>
    <p:sldId id="352" r:id="rId15"/>
    <p:sldId id="351" r:id="rId16"/>
    <p:sldId id="277" r:id="rId17"/>
    <p:sldId id="270" r:id="rId18"/>
    <p:sldId id="273" r:id="rId19"/>
    <p:sldId id="272" r:id="rId20"/>
    <p:sldId id="290" r:id="rId21"/>
    <p:sldId id="268" r:id="rId22"/>
    <p:sldId id="257" r:id="rId23"/>
    <p:sldId id="258" r:id="rId24"/>
    <p:sldId id="316" r:id="rId25"/>
    <p:sldId id="344" r:id="rId26"/>
    <p:sldId id="317" r:id="rId27"/>
    <p:sldId id="356" r:id="rId28"/>
    <p:sldId id="318" r:id="rId29"/>
    <p:sldId id="34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5C80-59F3-4BFD-A73D-5CE91C444FD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B19D-F5A9-4191-9946-05EDD80B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3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3" y="2129985"/>
            <a:ext cx="7773122" cy="14703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3" y="3885532"/>
            <a:ext cx="6400800" cy="1752667"/>
          </a:xfrm>
        </p:spPr>
        <p:txBody>
          <a:bodyPr anchorCtr="1"/>
          <a:lstStyle>
            <a:lvl1pPr marL="0" indent="0" algn="ctr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5440" y="273625"/>
            <a:ext cx="2056321" cy="58570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77" y="273625"/>
            <a:ext cx="6030714" cy="58570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78" y="4406859"/>
            <a:ext cx="7771677" cy="1362382"/>
          </a:xfrm>
        </p:spPr>
        <p:txBody>
          <a:bodyPr anchor="t" anchorCtr="0"/>
          <a:lstStyle>
            <a:lvl1pPr algn="l">
              <a:defRPr sz="32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78" y="2906219"/>
            <a:ext cx="7771677" cy="1500640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77" y="1604333"/>
            <a:ext cx="4043522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8239" y="1604333"/>
            <a:ext cx="4043522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13" y="27506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3" y="1535195"/>
            <a:ext cx="4039197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3" y="2174635"/>
            <a:ext cx="4039197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5"/>
            <a:ext cx="4042077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5"/>
            <a:ext cx="4042077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2" y="273625"/>
            <a:ext cx="3008165" cy="1160766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14" y="273625"/>
            <a:ext cx="5111998" cy="5852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22" y="1434391"/>
            <a:ext cx="3008165" cy="4692015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0" y="4800023"/>
            <a:ext cx="5486400" cy="567421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0" y="612062"/>
            <a:ext cx="5486400" cy="4115952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0" y="5367445"/>
            <a:ext cx="5486400" cy="805046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514" y="273350"/>
            <a:ext cx="8225174" cy="1142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514" y="1603857"/>
            <a:ext cx="8225174" cy="45264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741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194" y="6247253"/>
            <a:ext cx="2126821" cy="46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fld id="{35CCCC4B-BE19-467F-AD53-63540F855CC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714" y="6247253"/>
            <a:ext cx="2895859" cy="46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6165" y="6247253"/>
            <a:ext cx="2127159" cy="46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740572" rtl="0" eaLnBrk="1" fontAlgn="auto" hangingPunct="1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0" algn="l"/>
          <a:tab pos="363574" algn="l"/>
          <a:tab pos="727450" algn="l"/>
          <a:tab pos="1091318" algn="l"/>
          <a:tab pos="1455194" algn="l"/>
          <a:tab pos="1819070" algn="l"/>
          <a:tab pos="2182937" algn="l"/>
          <a:tab pos="2546814" algn="l"/>
          <a:tab pos="2910681" algn="l"/>
          <a:tab pos="3274548" algn="l"/>
          <a:tab pos="3638425" algn="l"/>
          <a:tab pos="4002301" algn="l"/>
          <a:tab pos="4366168" algn="l"/>
          <a:tab pos="4730044" algn="l"/>
          <a:tab pos="5093921" algn="l"/>
          <a:tab pos="5457788" algn="l"/>
          <a:tab pos="5821655" algn="l"/>
          <a:tab pos="6185531" algn="l"/>
          <a:tab pos="6549399" algn="l"/>
          <a:tab pos="6913275" algn="l"/>
          <a:tab pos="7277142" algn="l"/>
        </a:tabLst>
        <a:defRPr lang="ru-RU" sz="3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</a:defRPr>
      </a:lvl1pPr>
    </p:titleStyle>
    <p:bodyStyle>
      <a:lvl1pPr marL="277566" marR="0" lvl="0" indent="-277566" algn="l" defTabSz="740572" rtl="0" eaLnBrk="1" fontAlgn="auto" hangingPunct="1">
        <a:lnSpc>
          <a:spcPct val="93000"/>
        </a:lnSpc>
        <a:spcBef>
          <a:spcPts val="0"/>
        </a:spcBef>
        <a:spcAft>
          <a:spcPts val="1155"/>
        </a:spcAft>
        <a:buClr>
          <a:srgbClr val="000000"/>
        </a:buClr>
        <a:buSzPct val="100000"/>
        <a:buFont typeface="Times New Roman" pitchFamily="18"/>
        <a:buChar char="•"/>
        <a:tabLst>
          <a:tab pos="277566" algn="l"/>
          <a:tab pos="363574" algn="l"/>
          <a:tab pos="727450" algn="l"/>
          <a:tab pos="1091317" algn="l"/>
          <a:tab pos="1455194" algn="l"/>
          <a:tab pos="1819070" algn="l"/>
          <a:tab pos="2182928" algn="l"/>
          <a:tab pos="2546805" algn="l"/>
          <a:tab pos="2910681" algn="l"/>
          <a:tab pos="3274548" algn="l"/>
          <a:tab pos="3638424" algn="l"/>
          <a:tab pos="4001999" algn="l"/>
          <a:tab pos="4365875" algn="l"/>
          <a:tab pos="4729752" algn="l"/>
          <a:tab pos="5093619" algn="l"/>
          <a:tab pos="5457495" algn="l"/>
          <a:tab pos="5821362" algn="l"/>
          <a:tab pos="6185230" algn="l"/>
          <a:tab pos="6549106" algn="l"/>
          <a:tab pos="6912973" algn="l"/>
          <a:tab pos="7276849" algn="l"/>
        </a:tabLst>
        <a:defRPr lang="ru-RU" sz="2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1pPr>
      <a:lvl2pPr marL="601492" marR="0" lvl="1" indent="-231206" algn="l" defTabSz="740572" rtl="0" eaLnBrk="1" fontAlgn="auto" hangingPunct="1">
        <a:lnSpc>
          <a:spcPct val="93000"/>
        </a:lnSpc>
        <a:spcBef>
          <a:spcPts val="0"/>
        </a:spcBef>
        <a:spcAft>
          <a:spcPts val="920"/>
        </a:spcAft>
        <a:buClr>
          <a:srgbClr val="000000"/>
        </a:buClr>
        <a:buSzPct val="100000"/>
        <a:buFont typeface="Times New Roman" pitchFamily="18"/>
        <a:buChar char="–"/>
        <a:tabLst>
          <a:tab pos="601492" algn="l"/>
          <a:tab pos="727450" algn="l"/>
          <a:tab pos="1091317" algn="l"/>
          <a:tab pos="1455194" algn="l"/>
          <a:tab pos="1819061" algn="l"/>
          <a:tab pos="2182645" algn="l"/>
          <a:tab pos="2546521" algn="l"/>
          <a:tab pos="2910388" algn="l"/>
          <a:tab pos="3274264" algn="l"/>
          <a:tab pos="3638132" algn="l"/>
          <a:tab pos="4001999" algn="l"/>
          <a:tab pos="4365875" algn="l"/>
          <a:tab pos="4729742" algn="l"/>
          <a:tab pos="5093619" algn="l"/>
          <a:tab pos="5457495" algn="l"/>
          <a:tab pos="5821362" algn="l"/>
          <a:tab pos="6185229" algn="l"/>
          <a:tab pos="6549106" algn="l"/>
          <a:tab pos="6912982" algn="l"/>
          <a:tab pos="7276849" algn="l"/>
          <a:tab pos="7640726" algn="l"/>
        </a:tabLst>
        <a:defRPr lang="ru-RU" sz="23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2pPr>
      <a:lvl3pPr marL="925720" marR="0" lvl="2" indent="-185138" algn="l" defTabSz="740572" rtl="0" eaLnBrk="1" fontAlgn="auto" hangingPunct="1">
        <a:lnSpc>
          <a:spcPct val="93000"/>
        </a:lnSpc>
        <a:spcBef>
          <a:spcPts val="0"/>
        </a:spcBef>
        <a:spcAft>
          <a:spcPts val="690"/>
        </a:spcAft>
        <a:buClr>
          <a:srgbClr val="000000"/>
        </a:buClr>
        <a:buSzPct val="100000"/>
        <a:buFont typeface="Times New Roman" pitchFamily="18"/>
        <a:buChar char="•"/>
        <a:tabLst>
          <a:tab pos="925720" algn="l"/>
          <a:tab pos="1091326" algn="l"/>
          <a:tab pos="1455203" algn="l"/>
          <a:tab pos="1819070" algn="l"/>
          <a:tab pos="2182946" algn="l"/>
          <a:tab pos="2546814" algn="l"/>
          <a:tab pos="2910681" algn="l"/>
          <a:tab pos="3274557" algn="l"/>
          <a:tab pos="3638433" algn="l"/>
          <a:tab pos="4002301" algn="l"/>
          <a:tab pos="4366177" algn="l"/>
          <a:tab pos="4730044" algn="l"/>
          <a:tab pos="5093920" algn="l"/>
          <a:tab pos="5457797" algn="l"/>
          <a:tab pos="5821655" algn="l"/>
          <a:tab pos="6185531" algn="l"/>
          <a:tab pos="6549408" algn="l"/>
          <a:tab pos="6913275" algn="l"/>
          <a:tab pos="7277151" algn="l"/>
          <a:tab pos="7640726" algn="l"/>
          <a:tab pos="8004602" algn="l"/>
        </a:tabLst>
        <a:defRPr lang="ru-RU" sz="19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3pPr>
      <a:lvl4pPr marL="1296006" marR="0" lvl="3" indent="-185138" algn="l" defTabSz="740572" rtl="0" eaLnBrk="1" fontAlgn="auto" hangingPunct="1">
        <a:lnSpc>
          <a:spcPct val="93000"/>
        </a:lnSpc>
        <a:spcBef>
          <a:spcPts val="0"/>
        </a:spcBef>
        <a:spcAft>
          <a:spcPts val="465"/>
        </a:spcAft>
        <a:buClr>
          <a:srgbClr val="000000"/>
        </a:buClr>
        <a:buSzPct val="100000"/>
        <a:buFont typeface="Times New Roman" pitchFamily="18"/>
        <a:buChar char="–"/>
        <a:tabLst>
          <a:tab pos="1296006" algn="l"/>
          <a:tab pos="1455203" algn="l"/>
          <a:tab pos="1819070" algn="l"/>
          <a:tab pos="2182946" algn="l"/>
          <a:tab pos="2546813" algn="l"/>
          <a:tab pos="2910690" algn="l"/>
          <a:tab pos="3274557" algn="l"/>
          <a:tab pos="3638433" algn="l"/>
          <a:tab pos="4002300" algn="l"/>
          <a:tab pos="4366177" algn="l"/>
          <a:tab pos="4730044" algn="l"/>
          <a:tab pos="5093920" algn="l"/>
          <a:tab pos="5457797" algn="l"/>
          <a:tab pos="5821655" algn="l"/>
          <a:tab pos="6185531" algn="l"/>
          <a:tab pos="6549407" algn="l"/>
          <a:tab pos="6913274" algn="l"/>
          <a:tab pos="7277151" algn="l"/>
          <a:tab pos="7640725" algn="l"/>
          <a:tab pos="8004602" algn="l"/>
          <a:tab pos="8368478" algn="l"/>
        </a:tabLst>
        <a:defRPr lang="ru-RU" sz="1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4pPr>
      <a:lvl5pPr marL="1666283" marR="0" lvl="4" indent="-185138" algn="l" defTabSz="740572" rtl="0" eaLnBrk="1" fontAlgn="auto" hangingPunct="1">
        <a:lnSpc>
          <a:spcPct val="93000"/>
        </a:lnSpc>
        <a:spcBef>
          <a:spcPts val="0"/>
        </a:spcBef>
        <a:spcAft>
          <a:spcPts val="230"/>
        </a:spcAft>
        <a:buClr>
          <a:srgbClr val="000000"/>
        </a:buClr>
        <a:buSzPct val="100000"/>
        <a:buFont typeface="Times New Roman" pitchFamily="18"/>
        <a:buChar char="»"/>
        <a:tabLst>
          <a:tab pos="1666283" algn="l"/>
          <a:tab pos="1819060" algn="l"/>
          <a:tab pos="2182937" algn="l"/>
          <a:tab pos="2546804" algn="l"/>
          <a:tab pos="2910671" algn="l"/>
          <a:tab pos="3274548" algn="l"/>
          <a:tab pos="3638424" algn="l"/>
          <a:tab pos="4002291" algn="l"/>
          <a:tab pos="4366167" algn="l"/>
          <a:tab pos="4730035" algn="l"/>
          <a:tab pos="5093911" algn="l"/>
          <a:tab pos="5457787" algn="l"/>
          <a:tab pos="5821645" algn="l"/>
          <a:tab pos="6185522" algn="l"/>
          <a:tab pos="6549398" algn="l"/>
          <a:tab pos="6913265" algn="l"/>
          <a:tab pos="7277141" algn="l"/>
          <a:tab pos="7640716" algn="l"/>
          <a:tab pos="8004592" algn="l"/>
          <a:tab pos="8368469" algn="l"/>
          <a:tab pos="8732336" algn="l"/>
        </a:tabLst>
        <a:defRPr lang="ru-RU" sz="1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3000"/>
            <a:ext cx="811912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310160" y="97693"/>
            <a:ext cx="760496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 eaLnBrk="1" hangingPunct="1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«Удмуртский государственный университет»</a:t>
            </a:r>
          </a:p>
          <a:p>
            <a:pPr algn="ctr" eaLnBrk="1" hangingPunct="1"/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МНОГОПРОФИЛЬНЫЙ КОЛЛЕДЖ ПРОФЕССИОНАЛЬНОГО ОБРАЗОВАНИЯ</a:t>
            </a:r>
          </a:p>
          <a:p>
            <a:pPr eaLnBrk="1" hangingPunct="1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0160" y="1196770"/>
            <a:ext cx="7471692" cy="9243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36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</a:defRPr>
            </a:lvl1pPr>
          </a:lstStyle>
          <a:p>
            <a:pPr>
              <a:buFont typeface="Times New Roman" pitchFamily="18"/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РОДИТЕЛЬСКОЕ СОБРАНИЕ </a:t>
            </a:r>
          </a:p>
          <a:p>
            <a:pPr>
              <a:buFont typeface="Times New Roman" pitchFamily="18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900" y="6473279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24-27.10.2023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20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УСЛОВНЫЙ ПЕРЕВОД: ПОНЯТИЕ, ПЕРИОД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58160" cy="54006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Согласно закону об образовании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академической </a:t>
            </a:r>
            <a:r>
              <a:rPr lang="ru-RU" sz="2000" b="1" i="1" dirty="0">
                <a:solidFill>
                  <a:srgbClr val="FF0000"/>
                </a:solidFill>
              </a:rPr>
              <a:t>задолженностью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признаются </a:t>
            </a:r>
            <a:r>
              <a:rPr lang="ru-RU" sz="1800" dirty="0">
                <a:solidFill>
                  <a:schemeClr val="tx1"/>
                </a:solidFill>
              </a:rPr>
              <a:t>неудовлетворительные результаты промежуточной аттестации по одному или нескольким учебным предметам, курсам, дисциплинам (модулям) образовательной программы или </a:t>
            </a:r>
            <a:r>
              <a:rPr lang="ru-RU" sz="1800" dirty="0" smtClean="0">
                <a:solidFill>
                  <a:schemeClr val="tx1"/>
                </a:solidFill>
              </a:rPr>
              <a:t>не прохождение </a:t>
            </a:r>
            <a:r>
              <a:rPr lang="ru-RU" sz="1800" dirty="0">
                <a:solidFill>
                  <a:schemeClr val="tx1"/>
                </a:solidFill>
              </a:rPr>
              <a:t>промежуточной аттестации при отсутствии уважительных причин,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обучающиеся обязаны её ликвидировать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Обучающиеся </a:t>
            </a:r>
            <a:r>
              <a:rPr lang="ru-RU" sz="2000" b="1" i="1" dirty="0">
                <a:solidFill>
                  <a:srgbClr val="FF0000"/>
                </a:solidFill>
              </a:rPr>
              <a:t>не прошедшие промежуточной </a:t>
            </a:r>
            <a:r>
              <a:rPr lang="ru-RU" sz="2000" b="1" i="1" dirty="0" smtClean="0">
                <a:solidFill>
                  <a:srgbClr val="FF0000"/>
                </a:solidFill>
              </a:rPr>
              <a:t>аттестации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i="1" dirty="0" smtClean="0"/>
              <a:t>по </a:t>
            </a:r>
            <a:r>
              <a:rPr lang="ru-RU" sz="1800" i="1" dirty="0"/>
              <a:t>уважительной </a:t>
            </a:r>
            <a:r>
              <a:rPr lang="ru-RU" sz="1800" i="1" dirty="0" smtClean="0"/>
              <a:t>причине </a:t>
            </a:r>
            <a:r>
              <a:rPr lang="ru-RU" sz="1800" i="1" dirty="0"/>
              <a:t>или имеющие </a:t>
            </a:r>
            <a:r>
              <a:rPr lang="ru-RU" sz="1800" i="1" dirty="0" smtClean="0"/>
              <a:t>академическую задолженность </a:t>
            </a:r>
            <a:r>
              <a:rPr lang="ru-RU" sz="1800" i="1" dirty="0"/>
              <a:t>по состоянию на конец учебного года приказом ректора </a:t>
            </a:r>
            <a:endParaRPr lang="ru-RU" sz="1800" i="1" dirty="0" smtClean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переводятся </a:t>
            </a:r>
            <a:r>
              <a:rPr lang="ru-RU" sz="2000" b="1" i="1" dirty="0">
                <a:solidFill>
                  <a:srgbClr val="FF0000"/>
                </a:solidFill>
              </a:rPr>
              <a:t>на следующий курс условно</a:t>
            </a:r>
            <a:r>
              <a:rPr lang="ru-RU" sz="2000" i="1" dirty="0" smtClean="0"/>
              <a:t>.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1400" i="1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/>
              <a:t>Процедура перевода осуществляется в </a:t>
            </a:r>
            <a:r>
              <a:rPr lang="ru-RU" sz="2000" dirty="0" smtClean="0"/>
              <a:t>соответствии </a:t>
            </a:r>
            <a:r>
              <a:rPr lang="ru-RU" sz="2000" dirty="0"/>
              <a:t>с </a:t>
            </a:r>
            <a:endParaRPr lang="ru-RU" sz="2000" dirty="0" smtClean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«Порядком </a:t>
            </a:r>
            <a:r>
              <a:rPr lang="ru-RU" sz="2000" b="1" dirty="0">
                <a:solidFill>
                  <a:srgbClr val="002060"/>
                </a:solidFill>
              </a:rPr>
              <a:t>условного перевода на следующий курс обучающихся </a:t>
            </a:r>
            <a:r>
              <a:rPr lang="ru-RU" sz="2000" b="1" dirty="0" smtClean="0">
                <a:solidFill>
                  <a:srgbClr val="002060"/>
                </a:solidFill>
              </a:rPr>
              <a:t>по образовательным программам СПО в </a:t>
            </a:r>
            <a:r>
              <a:rPr lang="ru-RU" sz="2000" b="1" dirty="0">
                <a:solidFill>
                  <a:srgbClr val="002060"/>
                </a:solidFill>
              </a:rPr>
              <a:t>ФГБОУ </a:t>
            </a:r>
            <a:r>
              <a:rPr lang="ru-RU" sz="2000" b="1" dirty="0" smtClean="0">
                <a:solidFill>
                  <a:srgbClr val="002060"/>
                </a:solidFill>
              </a:rPr>
              <a:t>ВО «</a:t>
            </a:r>
            <a:r>
              <a:rPr lang="ru-RU" sz="2000" b="1" dirty="0" err="1" smtClean="0">
                <a:solidFill>
                  <a:srgbClr val="002060"/>
                </a:solidFill>
              </a:rPr>
              <a:t>УдгУ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приказ №147/01-04 от </a:t>
            </a:r>
            <a:r>
              <a:rPr lang="ru-RU" sz="2000" b="1" dirty="0" smtClean="0">
                <a:solidFill>
                  <a:srgbClr val="002060"/>
                </a:solidFill>
              </a:rPr>
              <a:t>30.10.2018 г.) 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5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20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УСЛОВНЫЙ ПЕРЕВОД: ПОНЯТИЕ, ПЕРИОД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052736"/>
            <a:ext cx="8225174" cy="5077593"/>
          </a:xfrm>
        </p:spPr>
        <p:txBody>
          <a:bodyPr/>
          <a:lstStyle/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Основанием допуска </a:t>
            </a:r>
            <a:r>
              <a:rPr lang="ru-RU" sz="1800" b="1" dirty="0"/>
              <a:t>на повторную сдачу экзамена/зачета является </a:t>
            </a:r>
            <a:r>
              <a:rPr lang="ru-RU" sz="1800" b="1" dirty="0">
                <a:solidFill>
                  <a:srgbClr val="FF0000"/>
                </a:solidFill>
              </a:rPr>
              <a:t>наличие </a:t>
            </a:r>
            <a:r>
              <a:rPr lang="ru-RU" sz="1800" b="1" dirty="0" smtClean="0">
                <a:solidFill>
                  <a:srgbClr val="FF0000"/>
                </a:solidFill>
              </a:rPr>
              <a:t>экзаменационной ведомости </a:t>
            </a:r>
            <a:r>
              <a:rPr lang="ru-RU" sz="1800" b="1" dirty="0"/>
              <a:t>с регистрационным номером и с указанной </a:t>
            </a:r>
            <a:r>
              <a:rPr lang="ru-RU" sz="1800" b="1" dirty="0" smtClean="0"/>
              <a:t>датой </a:t>
            </a:r>
            <a:r>
              <a:rPr lang="ru-RU" sz="1800" b="1" dirty="0"/>
              <a:t>проведения </a:t>
            </a:r>
            <a:r>
              <a:rPr lang="ru-RU" sz="1800" b="1" dirty="0" smtClean="0"/>
              <a:t>экзамена/зачета, </a:t>
            </a:r>
            <a:r>
              <a:rPr lang="ru-RU" sz="1800" b="1" dirty="0"/>
              <a:t>подписанного </a:t>
            </a:r>
            <a:r>
              <a:rPr lang="ru-RU" sz="1800" b="1" dirty="0" smtClean="0"/>
              <a:t>директором колледжа. 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endParaRPr lang="ru-RU" sz="1800" b="1" dirty="0"/>
          </a:p>
          <a:p>
            <a:pPr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Ликвидация академической задолженности </a:t>
            </a:r>
            <a:r>
              <a:rPr lang="ru-RU" sz="1800" b="1" dirty="0">
                <a:solidFill>
                  <a:srgbClr val="FF0000"/>
                </a:solidFill>
              </a:rPr>
              <a:t>в период </a:t>
            </a:r>
            <a:r>
              <a:rPr lang="ru-RU" sz="1800" b="1" dirty="0" smtClean="0">
                <a:solidFill>
                  <a:srgbClr val="FF0000"/>
                </a:solidFill>
              </a:rPr>
              <a:t>экзаменационной </a:t>
            </a:r>
            <a:r>
              <a:rPr lang="ru-RU" sz="1800" b="1" dirty="0">
                <a:solidFill>
                  <a:srgbClr val="FF0000"/>
                </a:solidFill>
              </a:rPr>
              <a:t>сессии </a:t>
            </a:r>
            <a:r>
              <a:rPr lang="ru-RU" sz="1800" b="1" dirty="0"/>
              <a:t>не допускается за исключением </a:t>
            </a:r>
            <a:r>
              <a:rPr lang="ru-RU" sz="1800" b="1" dirty="0" smtClean="0"/>
              <a:t>задолженностей </a:t>
            </a:r>
            <a:r>
              <a:rPr lang="ru-RU" sz="1800" b="1" dirty="0"/>
              <a:t>по защите </a:t>
            </a:r>
            <a:r>
              <a:rPr lang="ru-RU" sz="1800" b="1" dirty="0" smtClean="0"/>
              <a:t>курсовых </a:t>
            </a:r>
            <a:r>
              <a:rPr lang="ru-RU" sz="1800" b="1" dirty="0"/>
              <a:t>проектов, </a:t>
            </a:r>
            <a:r>
              <a:rPr lang="ru-RU" sz="1800" b="1" dirty="0">
                <a:solidFill>
                  <a:srgbClr val="FF0000"/>
                </a:solidFill>
              </a:rPr>
              <a:t>предусматривающих сдачу экзамена в текущей </a:t>
            </a:r>
            <a:r>
              <a:rPr lang="ru-RU" sz="1800" b="1" dirty="0" smtClean="0">
                <a:solidFill>
                  <a:srgbClr val="FF0000"/>
                </a:solidFill>
              </a:rPr>
              <a:t>сессии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Пересдача экзамена/зачета </a:t>
            </a:r>
            <a:r>
              <a:rPr lang="ru-RU" sz="1800" b="1" dirty="0"/>
              <a:t>по одной и той же дисциплине </a:t>
            </a:r>
            <a:r>
              <a:rPr lang="ru-RU" sz="1800" b="1" dirty="0">
                <a:solidFill>
                  <a:srgbClr val="FF0000"/>
                </a:solidFill>
              </a:rPr>
              <a:t>допускается не более трех раз</a:t>
            </a:r>
            <a:r>
              <a:rPr lang="ru-RU" sz="1800" b="1" dirty="0"/>
              <a:t>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29204" cy="79208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Основания для отчисления: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12568"/>
          </a:xfrm>
        </p:spPr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собственному </a:t>
            </a:r>
            <a:r>
              <a:rPr lang="ru-RU" dirty="0" smtClean="0"/>
              <a:t>желанию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связи с переводом в другую образовательную </a:t>
            </a:r>
            <a:r>
              <a:rPr lang="ru-RU" dirty="0" smtClean="0"/>
              <a:t>организацию (при </a:t>
            </a:r>
            <a:r>
              <a:rPr lang="ru-RU" dirty="0"/>
              <a:t>предъявлении справки установленного образца, выданной </a:t>
            </a:r>
            <a:r>
              <a:rPr lang="ru-RU" dirty="0" smtClean="0"/>
              <a:t>принимающей образовательной </a:t>
            </a:r>
            <a:r>
              <a:rPr lang="ru-RU" dirty="0"/>
              <a:t>организацией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состоянию здоровья (на основании медицинской </a:t>
            </a:r>
            <a:r>
              <a:rPr lang="ru-RU" dirty="0" smtClean="0"/>
              <a:t>справки)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связи с окончанием УдГУ (в связи с завершением обучения</a:t>
            </a:r>
            <a:r>
              <a:rPr lang="ru-RU" dirty="0" smtClean="0"/>
              <a:t>)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За невыполнение учебного плана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419346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Обучающийся может быть отчислен из УдГУ: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052736"/>
            <a:ext cx="8225174" cy="50775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>
                <a:solidFill>
                  <a:srgbClr val="FF0000"/>
                </a:solidFill>
              </a:rPr>
              <a:t>невыполнение учебного плана:</a:t>
            </a:r>
          </a:p>
          <a:p>
            <a:pPr marL="0" indent="0">
              <a:buNone/>
            </a:pPr>
            <a:r>
              <a:rPr lang="ru-RU" dirty="0"/>
              <a:t>	а) наличие неудовлетворительных оценок по итогам сессии;</a:t>
            </a:r>
          </a:p>
          <a:p>
            <a:pPr marL="0" indent="0">
              <a:buNone/>
            </a:pPr>
            <a:r>
              <a:rPr lang="ru-RU" dirty="0"/>
              <a:t>	б) не ликвидация академической задолженности в установленный срок;</a:t>
            </a:r>
          </a:p>
          <a:p>
            <a:pPr marL="0" indent="0">
              <a:buNone/>
            </a:pPr>
            <a:r>
              <a:rPr lang="ru-RU" dirty="0" smtClean="0"/>
              <a:t>   в</a:t>
            </a:r>
            <a:r>
              <a:rPr lang="ru-RU" dirty="0"/>
              <a:t>) невыполнение ВКР в установленные сроки;</a:t>
            </a:r>
          </a:p>
          <a:p>
            <a:pPr marL="0" indent="0">
              <a:buNone/>
            </a:pPr>
            <a:r>
              <a:rPr lang="ru-RU" dirty="0"/>
              <a:t>	г) за невыполнение обязанностей по добросовестному освоению образовательной программы и выполнению учебного плана (для условно переведенных).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0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419346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Основания для отчисления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149601"/>
          </a:xfrm>
        </p:spPr>
        <p:txBody>
          <a:bodyPr/>
          <a:lstStyle/>
          <a:p>
            <a:r>
              <a:rPr lang="ru-RU" sz="2400" dirty="0" smtClean="0"/>
              <a:t>За </a:t>
            </a:r>
            <a:r>
              <a:rPr lang="ru-RU" sz="2400" dirty="0"/>
              <a:t>получение неудовлетворительной оценки на </a:t>
            </a:r>
            <a:r>
              <a:rPr lang="ru-RU" sz="2400" dirty="0" smtClean="0"/>
              <a:t>государственной итоговой аттестации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связи с невыходом из академического отпуска в </a:t>
            </a:r>
            <a:r>
              <a:rPr lang="ru-RU" sz="2400" dirty="0" smtClean="0"/>
              <a:t>установленные сроки</a:t>
            </a:r>
          </a:p>
          <a:p>
            <a:r>
              <a:rPr lang="ru-RU" sz="2400" dirty="0"/>
              <a:t>В связи со смертью, а также в случае признания по </a:t>
            </a:r>
            <a:r>
              <a:rPr lang="ru-RU" sz="2400" dirty="0" smtClean="0"/>
              <a:t>решению суда </a:t>
            </a:r>
            <a:r>
              <a:rPr lang="ru-RU" sz="2400" dirty="0"/>
              <a:t>безвестно отсутствующим или </a:t>
            </a:r>
            <a:r>
              <a:rPr lang="ru-RU" sz="2400" dirty="0" smtClean="0"/>
              <a:t>умершим</a:t>
            </a:r>
          </a:p>
          <a:p>
            <a:r>
              <a:rPr lang="ru-RU" sz="2400" dirty="0" smtClean="0"/>
              <a:t>По </a:t>
            </a:r>
            <a:r>
              <a:rPr lang="ru-RU" sz="2400" dirty="0"/>
              <a:t>обстоятельствам независящим от </a:t>
            </a:r>
            <a:r>
              <a:rPr lang="ru-RU" sz="2400" dirty="0" smtClean="0"/>
              <a:t>воли обучающегося и УдГУ (в случае </a:t>
            </a:r>
            <a:r>
              <a:rPr lang="ru-RU" sz="2400" dirty="0"/>
              <a:t>ликвидации </a:t>
            </a:r>
            <a:r>
              <a:rPr lang="ru-RU" sz="2400" dirty="0" smtClean="0"/>
              <a:t>УдГУ)</a:t>
            </a:r>
            <a:endParaRPr lang="ru-RU" sz="2400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За </a:t>
            </a:r>
            <a:r>
              <a:rPr lang="ru-RU" sz="2400" dirty="0">
                <a:solidFill>
                  <a:srgbClr val="FF0000"/>
                </a:solidFill>
              </a:rPr>
              <a:t>нарушение обязанностей, предусмотренных Уставом УдГУ, правилами внутреннего распорядка и проживания в общежитии, иных локальных актов УдГУ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78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563362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Обучающийся может быть отчислен из УдГУ: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72608"/>
          </a:xfrm>
        </p:spPr>
        <p:txBody>
          <a:bodyPr/>
          <a:lstStyle/>
          <a:p>
            <a:pPr marL="0" indent="0" algn="just"/>
            <a:r>
              <a:rPr lang="ru-RU" sz="2400" dirty="0" smtClean="0">
                <a:solidFill>
                  <a:srgbClr val="FF0000"/>
                </a:solidFill>
              </a:rPr>
              <a:t>За нарушение обязанностей, предусмотренных Уставом УдГУ, правилами внутреннего распорядка и проживании в общежитии, иных локальных актов УдГУ: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ru-RU" sz="2400" dirty="0"/>
              <a:t>а) самовольное прекращение посещения занятий;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ru-RU" sz="2400" dirty="0"/>
              <a:t>б) неявка на экзаменационную сессию без уважительной причины;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ru-RU" sz="2400" dirty="0"/>
              <a:t>в) неявка на государственную итоговую аттестацию без уважительной причины;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/>
              <a:t>г</a:t>
            </a:r>
            <a:r>
              <a:rPr lang="ru-RU" sz="2400" dirty="0"/>
              <a:t>) неявка на защиту выпускной квалификационной работы без уважительной причины;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ru-RU" sz="2400" dirty="0"/>
              <a:t>д) как не приступившего к занятиям;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/>
              <a:t>е</a:t>
            </a:r>
            <a:r>
              <a:rPr lang="ru-RU" sz="2400" dirty="0"/>
              <a:t>) в связи с нарушением условий договора на  обучение за счет средств предприятий, организаций, граждан;</a:t>
            </a:r>
          </a:p>
          <a:p>
            <a:pPr marL="0" indent="0">
              <a:buNone/>
            </a:pPr>
            <a:r>
              <a:rPr lang="ru-RU" sz="2400" dirty="0" smtClean="0"/>
              <a:t>ж</a:t>
            </a:r>
            <a:r>
              <a:rPr lang="ru-RU" sz="2400" dirty="0"/>
              <a:t>) в связи с совершением дисциплинарного проступка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8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9150" cy="46455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</a:rPr>
              <a:t>Порядок  предоставления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академического отпуска и иных видов отпусков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по программам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среднего профессионального образования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 на основании Приказа </a:t>
            </a:r>
            <a:r>
              <a:rPr lang="ru-RU" sz="2000" dirty="0" err="1" smtClean="0">
                <a:solidFill>
                  <a:srgbClr val="FF0000"/>
                </a:solidFill>
              </a:rPr>
              <a:t>Минобрнауки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Р</a:t>
            </a:r>
            <a:r>
              <a:rPr lang="ru-RU" sz="2000" dirty="0" smtClean="0">
                <a:solidFill>
                  <a:srgbClr val="FF0000"/>
                </a:solidFill>
              </a:rPr>
              <a:t>оссии от 13.06.2013 г. №455 «Об утверждении порядка и оснований предоставления академического отпуска обучающимся»)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350"/>
            <a:ext cx="7278040" cy="635370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chemeClr val="bg2"/>
                </a:solidFill>
              </a:rPr>
              <a:t>ВИДЫ АКАДЕМИЧЕСКИХ ОТПУСКОВ</a:t>
            </a:r>
            <a:r>
              <a:rPr lang="ru-RU" sz="2800" b="1" dirty="0" smtClean="0">
                <a:solidFill>
                  <a:schemeClr val="bg2"/>
                </a:solidFill>
              </a:rPr>
              <a:t>: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005585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Академический отпуск предоставляется обучающемуся: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по медицинским показаниям;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по семейным обстоятельствам (болезнь близких родственников с условием обязательного ухода за ними, ухудшение материального положения и необходимость оказания помощи по содержанию родителей и семьи или оплаты своего дальнейшего обучения и пр.);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в случае призыва на военную службу;  в других исключительных случаях (стихийные бедствия и пр.).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FF0000"/>
                </a:solidFill>
              </a:rPr>
              <a:t>Кроме академического отпуска выделяют следующие виды отпусков: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отпуск по беременности и родам;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отпуск по уходу за ребенком до достижения им возраста трех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8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0048" cy="864096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ПОРЯДОК И ОСНОВАНИЯ ПРЕДОСТАВЛЕНИЯ АКАДЕМИЧЕСКОГО ОТПУСКА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07759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Основанием для принятия решения и издания приказа о предоставлении обучающемуся академического отпуска по медицинским показаниям являются: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личное заявление обучающегося;</a:t>
            </a:r>
          </a:p>
          <a:p>
            <a:pPr marL="0" indent="0">
              <a:buNone/>
            </a:pPr>
            <a:r>
              <a:rPr lang="ru-RU" sz="1800" dirty="0" smtClean="0"/>
              <a:t>- заключение врачебной </a:t>
            </a:r>
            <a:r>
              <a:rPr lang="ru-RU" sz="1800" dirty="0"/>
              <a:t>комиссии медицинской </a:t>
            </a:r>
            <a:r>
              <a:rPr lang="ru-RU" sz="1800" dirty="0" smtClean="0"/>
              <a:t>организации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Документами, подтверждающими необходимость предоставления академического отпуска, </a:t>
            </a:r>
            <a:r>
              <a:rPr lang="ru-RU" sz="2200" b="1" dirty="0" smtClean="0">
                <a:solidFill>
                  <a:srgbClr val="FF0000"/>
                </a:solidFill>
              </a:rPr>
              <a:t>являются:</a:t>
            </a:r>
            <a:endParaRPr lang="ru-RU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dirty="0" smtClean="0"/>
              <a:t>а</a:t>
            </a:r>
            <a:r>
              <a:rPr lang="ru-RU" sz="1800" dirty="0"/>
              <a:t>) по семейным обстоятельствам (при их наличии): документы, выдаваемые федеральным государственным учреждением медико-социальной экспертизы по месту жительства родственника, подтверждающие болезненное состояние члена семьи и необходимость осуществления за ним ухода и постоянного пребывании , а также документы, подтверждающие степень родства, либо другие подтверждающие документы.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055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б) в связи с </a:t>
            </a:r>
            <a:r>
              <a:rPr lang="ru-RU" sz="1800" dirty="0" smtClean="0"/>
              <a:t>призывом </a:t>
            </a:r>
            <a:r>
              <a:rPr lang="ru-RU" sz="1800" dirty="0"/>
              <a:t>на военную службу: копия повестки военного комиссариата, содержащая время и место отправки к месту прохождения военной службы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в) в связи со стихийными бедствиями и природными катаклизмами в местах постоянного проживания обучающегося (при их наличии): документы, выданные или заверенные органам Министерства чрезвычайных ситуаций, </a:t>
            </a:r>
            <a:r>
              <a:rPr lang="ru-RU" sz="1800" dirty="0" smtClean="0"/>
              <a:t>центров Росгидромета </a:t>
            </a:r>
            <a:r>
              <a:rPr lang="ru-RU" sz="1800" dirty="0"/>
              <a:t>России или территориальными органами местной власти.</a:t>
            </a:r>
          </a:p>
          <a:p>
            <a:pPr marL="0" indent="0" algn="just">
              <a:buNone/>
            </a:pPr>
            <a:r>
              <a:rPr lang="ru-RU" sz="1800" dirty="0"/>
              <a:t>г) в связи с ухудшением материального состояния, что препятствует продолжению обучения: документы, выданные органами социального обеспечения.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д) в связи с производственной необходимостью (для работающих обучающихся в очно-заочной и заочной формах обучения): письма-обращения руководства предприятий, организаций, учреждений с мест официальной работы обучающихся с обоснованием необходимости в предоставлении академического отпуска.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864096"/>
          </a:xfrm>
        </p:spPr>
        <p:txBody>
          <a:bodyPr/>
          <a:lstStyle/>
          <a:p>
            <a:pPr>
              <a:buNone/>
            </a:pP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491354"/>
          </a:xfrm>
        </p:spPr>
        <p:txBody>
          <a:bodyPr/>
          <a:lstStyle/>
          <a:p>
            <a:pPr>
              <a:buNone/>
            </a:pPr>
            <a:r>
              <a:rPr lang="ru-RU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обучающихся 2 курса </a:t>
            </a:r>
            <a:br>
              <a:rPr lang="ru-RU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базе 9 классов</a:t>
            </a:r>
            <a:r>
              <a:rPr 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124744"/>
            <a:ext cx="8225174" cy="5005585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27.10.2023 - </a:t>
            </a:r>
            <a:r>
              <a:rPr lang="ru-RU" sz="28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1254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</a:t>
            </a:r>
          </a:p>
          <a:p>
            <a:pPr marL="0" lvl="0" indent="0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ереведено условно - </a:t>
            </a:r>
            <a:r>
              <a:rPr lang="ru-RU" sz="28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студента</a:t>
            </a: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ru-RU" sz="28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ru-RU" sz="28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балл составил</a:t>
            </a: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Экономика и бухгалтерский учет – 3, 58</a:t>
            </a: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Коммерция –  4, 39</a:t>
            </a: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 и организация социального обеспечения – 4, 2</a:t>
            </a:r>
          </a:p>
          <a:p>
            <a:pPr marL="0" lvl="0" indent="0" algn="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Правоохранительная деятельность – 4, 27</a:t>
            </a:r>
          </a:p>
          <a:p>
            <a:pPr marL="0" lvl="0" indent="0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ru-RU" sz="2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56336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СРОКИ ОПЛАТЫ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0775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Для обучающихся по договорам об оказании платных образовательных услуг за счет физических или юридических лиц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Оплату за обучение необходимо осуществить:</a:t>
            </a: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1 СЕМЕСТР – до 1 СЕНТЯБРЯ</a:t>
            </a:r>
            <a:endParaRPr lang="ru-RU" sz="9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2 СЕМЕСТР – до 1 ФЕВРАЛЯ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ОБРАЗОВАТЕЛЬНОЕ КРЕДИТОВАНИЕ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образовательный </a:t>
            </a:r>
            <a:r>
              <a:rPr lang="ru-RU" b="1" dirty="0">
                <a:solidFill>
                  <a:schemeClr val="tx1"/>
                </a:solidFill>
              </a:rPr>
              <a:t>кредит </a:t>
            </a:r>
            <a:r>
              <a:rPr lang="ru-RU" b="1" dirty="0" smtClean="0">
                <a:solidFill>
                  <a:schemeClr val="tx1"/>
                </a:solidFill>
              </a:rPr>
              <a:t>со </a:t>
            </a:r>
            <a:r>
              <a:rPr lang="ru-RU" b="1" dirty="0">
                <a:solidFill>
                  <a:schemeClr val="tx1"/>
                </a:solidFill>
              </a:rPr>
              <a:t>ставкой </a:t>
            </a:r>
            <a:r>
              <a:rPr lang="ru-RU" b="1" dirty="0" smtClean="0">
                <a:solidFill>
                  <a:schemeClr val="tx1"/>
                </a:solidFill>
              </a:rPr>
              <a:t>3%и сроком погашения до </a:t>
            </a:r>
            <a:r>
              <a:rPr lang="ru-RU" b="1" dirty="0">
                <a:solidFill>
                  <a:schemeClr val="tx1"/>
                </a:solidFill>
              </a:rPr>
              <a:t>15 лет</a:t>
            </a:r>
          </a:p>
        </p:txBody>
      </p:sp>
    </p:spTree>
    <p:extLst>
      <p:ext uri="{BB962C8B-B14F-4D97-AF65-F5344CB8AC3E}">
        <p14:creationId xmlns:p14="http://schemas.microsoft.com/office/powerpoint/2010/main" val="28378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6912768" cy="79208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ОСНОВАНИЯ ДЛЯ ПРЕДОСТАВЛЕНИЯ ОТСРОЧКИ/РАССРОЧКИ ОПЛАТЫ ЗА ОБУЧЕНИЕ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200800" cy="41764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В соответствии с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п. 2.3. Порядка предоставления отсрочки или рассрочки оплаты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за обучение в </a:t>
            </a:r>
          </a:p>
          <a:p>
            <a:pPr algn="ctr">
              <a:lnSpc>
                <a:spcPct val="100000"/>
              </a:lnSpc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ФГБОУ ВО 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«УДМУРТСКИЙ ГОСУДАРСТВЕННЫЙ УНИВЕРСИТЕТ»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1978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ОСНОВАНИЯ ДЛЯ ПРЕДОСТАВЛЕНИЯ ОТСРОЧКИ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ИЛИ РАССРОЧКИ: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895848" cy="5040560"/>
          </a:xfrm>
        </p:spPr>
        <p:txBody>
          <a:bodyPr>
            <a:normAutofit fontScale="25000" lnSpcReduction="20000"/>
          </a:bodyPr>
          <a:lstStyle/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8800" b="1" dirty="0" smtClean="0">
                <a:solidFill>
                  <a:srgbClr val="FF0000"/>
                </a:solidFill>
              </a:rPr>
              <a:t> Отсутствие у обучающегося академической задолженности на момент подачи заявления;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4800" dirty="0" smtClean="0">
              <a:solidFill>
                <a:schemeClr val="tx1"/>
              </a:solidFill>
            </a:endParaRP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Отнесение Заказчика к </a:t>
            </a:r>
            <a:r>
              <a:rPr lang="ru-RU" sz="8800" b="1" dirty="0">
                <a:solidFill>
                  <a:srgbClr val="FF0000"/>
                </a:solidFill>
              </a:rPr>
              <a:t>статусу / категории</a:t>
            </a:r>
            <a:r>
              <a:rPr lang="ru-RU" sz="8800" b="1" dirty="0" smtClean="0">
                <a:solidFill>
                  <a:srgbClr val="FF0000"/>
                </a:solidFill>
              </a:rPr>
              <a:t>: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малоимущей семьи;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многодетной семьи;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детей-сирот и детей, оставшихся без попечения родителей; 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лиц, потерявших в период обучения обоих родителей или единственного родителя;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детей-инвалидов, инвалидов </a:t>
            </a:r>
            <a:r>
              <a:rPr lang="en-US" sz="7200" dirty="0" smtClean="0">
                <a:solidFill>
                  <a:schemeClr val="tx1"/>
                </a:solidFill>
              </a:rPr>
              <a:t>I </a:t>
            </a:r>
            <a:r>
              <a:rPr lang="ru-RU" sz="7200" dirty="0" smtClean="0">
                <a:solidFill>
                  <a:schemeClr val="tx1"/>
                </a:solidFill>
              </a:rPr>
              <a:t>и </a:t>
            </a:r>
            <a:r>
              <a:rPr lang="en-US" sz="7200" dirty="0" smtClean="0">
                <a:solidFill>
                  <a:schemeClr val="tx1"/>
                </a:solidFill>
              </a:rPr>
              <a:t>II</a:t>
            </a:r>
            <a:r>
              <a:rPr lang="ru-RU" sz="7200" dirty="0" smtClean="0">
                <a:solidFill>
                  <a:schemeClr val="tx1"/>
                </a:solidFill>
              </a:rPr>
              <a:t> групп, инвалидов детства;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ветерана боевых действий.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6200" dirty="0" smtClean="0">
              <a:solidFill>
                <a:schemeClr val="tx1"/>
              </a:solidFill>
            </a:endParaRP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Изменение </a:t>
            </a:r>
            <a:r>
              <a:rPr lang="ru-RU" sz="8800" b="1" dirty="0">
                <a:solidFill>
                  <a:srgbClr val="FF0000"/>
                </a:solidFill>
              </a:rPr>
              <a:t>состава семьи Заказчика: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ClrTx/>
            </a:pPr>
            <a:r>
              <a:rPr lang="ru-RU" sz="6200" dirty="0"/>
              <a:t> </a:t>
            </a:r>
            <a:r>
              <a:rPr lang="ru-RU" sz="7200" dirty="0"/>
              <a:t>рождение ребенка; 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ClrTx/>
            </a:pPr>
            <a:r>
              <a:rPr lang="ru-RU" sz="7200" dirty="0"/>
              <a:t> смерть близкого родственника; 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ClrTx/>
            </a:pPr>
            <a:r>
              <a:rPr lang="ru-RU" sz="7200" dirty="0"/>
              <a:t> заключение брака</a:t>
            </a:r>
          </a:p>
          <a:p>
            <a:pPr marL="846324" indent="0">
              <a:lnSpc>
                <a:spcPct val="120000"/>
              </a:lnSpc>
              <a:spcAft>
                <a:spcPts val="0"/>
              </a:spcAft>
              <a:buBlip>
                <a:blip r:embed="rId2"/>
              </a:buBlip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574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040560"/>
          </a:xfrm>
        </p:spPr>
        <p:txBody>
          <a:bodyPr>
            <a:normAutofit/>
          </a:bodyPr>
          <a:lstStyle/>
          <a:p>
            <a:pPr marL="533400" indent="-266700" algn="just">
              <a:lnSpc>
                <a:spcPct val="10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200" b="1" dirty="0" smtClean="0">
                <a:solidFill>
                  <a:srgbClr val="FF0000"/>
                </a:solidFill>
              </a:rPr>
              <a:t>В </a:t>
            </a:r>
            <a:r>
              <a:rPr lang="ru-RU" sz="2200" b="1" dirty="0">
                <a:solidFill>
                  <a:srgbClr val="FF0000"/>
                </a:solidFill>
              </a:rPr>
              <a:t>связи </a:t>
            </a:r>
            <a:r>
              <a:rPr lang="ru-RU" sz="2200" b="1" dirty="0" smtClean="0">
                <a:solidFill>
                  <a:srgbClr val="FF0000"/>
                </a:solidFill>
              </a:rPr>
              <a:t>с: </a:t>
            </a:r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/>
              <a:t> вынужденными </a:t>
            </a:r>
            <a:r>
              <a:rPr lang="ru-RU" sz="2000" b="1" dirty="0"/>
              <a:t>значительными расходами Заказчика по договору на лечение, в том числе на лечение близких родственников (супруги, родители, дети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1" dirty="0" smtClean="0"/>
              <a:t> </a:t>
            </a:r>
            <a:r>
              <a:rPr lang="ru-RU" sz="2000" b="1" dirty="0" smtClean="0"/>
              <a:t>утратой </a:t>
            </a:r>
            <a:r>
              <a:rPr lang="ru-RU" sz="2000" b="1" dirty="0"/>
              <a:t>источника дохода, снижением дохода: </a:t>
            </a:r>
            <a:endParaRPr lang="ru-RU" sz="2000" b="1" dirty="0" smtClean="0"/>
          </a:p>
          <a:p>
            <a:pPr marL="533400" indent="-26670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400" b="1" dirty="0"/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ClrTx/>
              <a:buFontTx/>
              <a:buChar char="-"/>
            </a:pPr>
            <a:r>
              <a:rPr lang="ru-RU" sz="1800" b="1" dirty="0" smtClean="0"/>
              <a:t>увольнением </a:t>
            </a:r>
            <a:r>
              <a:rPr lang="ru-RU" sz="1800" b="1" dirty="0"/>
              <a:t>Заказчика (супруга) </a:t>
            </a:r>
            <a:endParaRPr lang="ru-RU" sz="1800" b="1" dirty="0" smtClean="0"/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ClrTx/>
              <a:buNone/>
            </a:pPr>
            <a:r>
              <a:rPr lang="ru-RU" sz="1800" b="1" dirty="0" smtClean="0"/>
              <a:t>- значительным </a:t>
            </a:r>
            <a:r>
              <a:rPr lang="ru-RU" sz="1800" b="1" dirty="0"/>
              <a:t>снижением дохода Заказчика (супруга) </a:t>
            </a:r>
            <a:endParaRPr lang="ru-RU" sz="1800" b="1" dirty="0" smtClean="0"/>
          </a:p>
          <a:p>
            <a:pPr marL="533400" indent="-266700" algn="just">
              <a:lnSpc>
                <a:spcPct val="100000"/>
              </a:lnSpc>
              <a:spcAft>
                <a:spcPts val="0"/>
              </a:spcAft>
              <a:buClrTx/>
              <a:buNone/>
            </a:pPr>
            <a:endParaRPr lang="ru-RU" sz="1800" b="1" dirty="0" smtClean="0"/>
          </a:p>
          <a:p>
            <a:pPr marL="533400" indent="-266700" algn="just">
              <a:lnSpc>
                <a:spcPct val="10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200" b="1" dirty="0" smtClean="0">
                <a:solidFill>
                  <a:srgbClr val="FF0000"/>
                </a:solidFill>
              </a:rPr>
              <a:t>В связи с подачей Заказчиком заявления в:</a:t>
            </a:r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3538" algn="l"/>
                <a:tab pos="533400" algn="l"/>
                <a:tab pos="727075" algn="l"/>
                <a:tab pos="1090613" algn="l"/>
                <a:tab pos="1454150" algn="l"/>
                <a:tab pos="1817688" algn="l"/>
                <a:tab pos="2182813" algn="l"/>
                <a:tab pos="2546350" algn="l"/>
                <a:tab pos="2909888" algn="l"/>
                <a:tab pos="3273425" algn="l"/>
                <a:tab pos="3636963" algn="l"/>
                <a:tab pos="4000500" algn="l"/>
                <a:tab pos="4365625" algn="l"/>
                <a:tab pos="4729163" algn="l"/>
                <a:tab pos="5092700" algn="l"/>
                <a:tab pos="5456238" algn="l"/>
                <a:tab pos="5819775" algn="l"/>
                <a:tab pos="6184900" algn="l"/>
                <a:tab pos="6548438" algn="l"/>
                <a:tab pos="6911975" algn="l"/>
                <a:tab pos="7275513" algn="l"/>
              </a:tabLst>
            </a:pPr>
            <a:r>
              <a:rPr lang="ru-RU" sz="2000" b="1" dirty="0" smtClean="0"/>
              <a:t> пенсионный </a:t>
            </a:r>
            <a:r>
              <a:rPr lang="ru-RU" sz="2000" b="1" dirty="0"/>
              <a:t>фонд РФ о распоряжении средствами материального капитала на оплату за обучение</a:t>
            </a:r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3538" algn="l"/>
                <a:tab pos="533400" algn="l"/>
                <a:tab pos="727075" algn="l"/>
                <a:tab pos="1090613" algn="l"/>
                <a:tab pos="1454150" algn="l"/>
                <a:tab pos="1817688" algn="l"/>
                <a:tab pos="2182813" algn="l"/>
                <a:tab pos="2546350" algn="l"/>
                <a:tab pos="2909888" algn="l"/>
                <a:tab pos="3273425" algn="l"/>
                <a:tab pos="3636963" algn="l"/>
                <a:tab pos="4000500" algn="l"/>
                <a:tab pos="4365625" algn="l"/>
                <a:tab pos="4729163" algn="l"/>
                <a:tab pos="5092700" algn="l"/>
                <a:tab pos="5456238" algn="l"/>
                <a:tab pos="5819775" algn="l"/>
                <a:tab pos="6184900" algn="l"/>
                <a:tab pos="6548438" algn="l"/>
                <a:tab pos="6911975" algn="l"/>
                <a:tab pos="7275513" algn="l"/>
              </a:tabLst>
            </a:pPr>
            <a:r>
              <a:rPr lang="ru-RU" sz="2000" b="1" dirty="0" smtClean="0"/>
              <a:t> банк </a:t>
            </a:r>
            <a:r>
              <a:rPr lang="ru-RU" sz="2000" b="1" dirty="0"/>
              <a:t>или иную кредитную организацию о предоставлении образовательного кредита</a:t>
            </a:r>
          </a:p>
          <a:p>
            <a:pPr marL="810000" indent="0">
              <a:lnSpc>
                <a:spcPct val="100000"/>
              </a:lnSpc>
              <a:spcAft>
                <a:spcPts val="0"/>
              </a:spcAft>
              <a:buClrTx/>
              <a:buFont typeface="Verdana" pitchFamily="34" charset="0"/>
              <a:buChar char="―"/>
            </a:pPr>
            <a:endParaRPr lang="ru-RU" sz="1800" b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1978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ОСНОВАНИЯ ДЛЯ ПРЕДОСТАВЛЕНИЯ ОТСРОЧКИ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ИЛИ РАССРОЧКИ: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491354"/>
          </a:xfrm>
        </p:spPr>
        <p:txBody>
          <a:bodyPr/>
          <a:lstStyle/>
          <a:p>
            <a:pPr>
              <a:buNone/>
            </a:pPr>
            <a:r>
              <a:rPr lang="ru-RU" sz="3200" dirty="0" err="1" smtClean="0"/>
              <a:t>Внеучебная</a:t>
            </a:r>
            <a:r>
              <a:rPr lang="ru-RU" sz="3200" dirty="0" smtClean="0"/>
              <a:t> деятельность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33" y="2574686"/>
            <a:ext cx="3913971" cy="25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5" y="2276872"/>
            <a:ext cx="29384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7"/>
            <a:ext cx="2880320" cy="20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350"/>
            <a:ext cx="6990008" cy="491354"/>
          </a:xfrm>
        </p:spPr>
        <p:txBody>
          <a:bodyPr/>
          <a:lstStyle/>
          <a:p>
            <a:pPr>
              <a:buNone/>
            </a:pPr>
            <a:r>
              <a:rPr lang="ru-RU" sz="3200" dirty="0" err="1" smtClean="0"/>
              <a:t>Внеучебная</a:t>
            </a:r>
            <a:r>
              <a:rPr lang="ru-RU" sz="3200" dirty="0" smtClean="0"/>
              <a:t>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052736"/>
            <a:ext cx="8225174" cy="5077593"/>
          </a:xfrm>
        </p:spPr>
        <p:txBody>
          <a:bodyPr/>
          <a:lstStyle/>
          <a:p>
            <a:pPr marL="0" lvl="0" indent="0" algn="just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20.09.2023 </a:t>
            </a: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28.09.2023 МКПО  участвовал в процедуре проведения </a:t>
            </a: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всероссийских проверочных работ студентов, поступивших на 1 курс на базе основного общего образования и студентов, закончивших </a:t>
            </a: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курс в МКПО </a:t>
            </a:r>
            <a:endParaRPr lang="ru-RU" sz="24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ru-RU" dirty="0" smtClean="0"/>
          </a:p>
          <a:p>
            <a:pPr marL="0" lvl="0" indent="0" algn="just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dirty="0" smtClean="0"/>
              <a:t>Проверяемые предметы: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Метапредмет</a:t>
            </a:r>
            <a:r>
              <a:rPr lang="ru-RU" dirty="0" smtClean="0"/>
              <a:t> (задания из нескольких областей знаний);</a:t>
            </a:r>
          </a:p>
          <a:p>
            <a:pPr>
              <a:buFontTx/>
              <a:buChar char="-"/>
            </a:pPr>
            <a:r>
              <a:rPr lang="ru-RU" dirty="0" smtClean="0"/>
              <a:t>Профильный предмет конкретной специальности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Результаты будут известны к декабрю 2023 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605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563362"/>
          </a:xfrm>
        </p:spPr>
        <p:txBody>
          <a:bodyPr/>
          <a:lstStyle/>
          <a:p>
            <a:pPr>
              <a:buNone/>
            </a:pPr>
            <a:r>
              <a:rPr lang="ru-RU" sz="3200" dirty="0" err="1"/>
              <a:t>Внеучебная</a:t>
            </a:r>
            <a:r>
              <a:rPr lang="ru-RU" sz="3200" dirty="0"/>
              <a:t>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Совет студенческого самоуправления МКПО</a:t>
            </a:r>
          </a:p>
          <a:p>
            <a:pPr algn="ctr"/>
            <a:r>
              <a:rPr lang="ru-RU" sz="3200" dirty="0" smtClean="0"/>
              <a:t>Волонтерский центр</a:t>
            </a:r>
          </a:p>
          <a:p>
            <a:pPr algn="ctr"/>
            <a:r>
              <a:rPr lang="ru-RU" sz="3200" dirty="0" smtClean="0"/>
              <a:t>28 действующих клубов </a:t>
            </a:r>
          </a:p>
          <a:p>
            <a:pPr marL="0" indent="0" algn="ctr">
              <a:buNone/>
            </a:pPr>
            <a:r>
              <a:rPr lang="ru-RU" sz="3200" dirty="0" smtClean="0"/>
              <a:t>ФГБОУ ВО «УдГУ»</a:t>
            </a:r>
          </a:p>
          <a:p>
            <a:pPr algn="ctr"/>
            <a:r>
              <a:rPr lang="ru-RU" sz="3200" dirty="0" smtClean="0"/>
              <a:t>График работы спортивных секций для студентов МКПО на сайте МКПО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67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06032" cy="432048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график работы секций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7553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Гиревой спорт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435966" cy="779386"/>
          </a:xfrm>
        </p:spPr>
        <p:txBody>
          <a:bodyPr/>
          <a:lstStyle/>
          <a:p>
            <a:pPr>
              <a:buNone/>
            </a:pPr>
            <a:r>
              <a:rPr lang="ru-RU" sz="3200" dirty="0">
                <a:solidFill>
                  <a:schemeClr val="tx1"/>
                </a:solidFill>
              </a:rPr>
              <a:t>Программы дополнительного профессионального образования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052736"/>
            <a:ext cx="8225174" cy="507759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Делопроизводитель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i="1" dirty="0" smtClean="0">
                <a:solidFill>
                  <a:srgbClr val="C00000"/>
                </a:solidFill>
              </a:rPr>
              <a:t>(идет набор)-8000 руб. срок обучения- 2  месяца</a:t>
            </a:r>
            <a:endParaRPr lang="ru-RU" i="1" dirty="0">
              <a:solidFill>
                <a:srgbClr val="C00000"/>
              </a:solidFill>
            </a:endParaRPr>
          </a:p>
          <a:p>
            <a:pPr marL="0" lvl="0" indent="0"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«Помощник бурильщика капитального ремонта скважин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r>
              <a:rPr lang="ru-RU" i="1" dirty="0">
                <a:solidFill>
                  <a:srgbClr val="C00000"/>
                </a:solidFill>
              </a:rPr>
              <a:t> (идет </a:t>
            </a:r>
            <a:r>
              <a:rPr lang="ru-RU" i="1" dirty="0" smtClean="0">
                <a:solidFill>
                  <a:srgbClr val="C00000"/>
                </a:solidFill>
              </a:rPr>
              <a:t>набор)-12000;срок обуч.-4мес.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«Композиция»</a:t>
            </a:r>
            <a:r>
              <a:rPr lang="ru-RU" i="1" dirty="0">
                <a:solidFill>
                  <a:srgbClr val="C00000"/>
                </a:solidFill>
              </a:rPr>
              <a:t> (идет набор</a:t>
            </a:r>
            <a:r>
              <a:rPr lang="ru-RU" i="1" dirty="0" smtClean="0">
                <a:solidFill>
                  <a:srgbClr val="C00000"/>
                </a:solidFill>
              </a:rPr>
              <a:t>)-3000 </a:t>
            </a:r>
            <a:r>
              <a:rPr lang="ru-RU" i="1" dirty="0" err="1" smtClean="0">
                <a:solidFill>
                  <a:srgbClr val="C00000"/>
                </a:solidFill>
              </a:rPr>
              <a:t>руб.;срок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обуч.-2 недели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«Основы ведения бухгалтерского учёта в программе 1С Бухгалтерия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i="1" dirty="0" smtClean="0">
                <a:solidFill>
                  <a:srgbClr val="C00000"/>
                </a:solidFill>
              </a:rPr>
              <a:t>(</a:t>
            </a:r>
            <a:r>
              <a:rPr lang="ru-RU" i="1" dirty="0">
                <a:solidFill>
                  <a:srgbClr val="C00000"/>
                </a:solidFill>
              </a:rPr>
              <a:t>идет набор</a:t>
            </a:r>
            <a:r>
              <a:rPr lang="ru-RU" i="1" dirty="0" smtClean="0">
                <a:solidFill>
                  <a:srgbClr val="C00000"/>
                </a:solidFill>
              </a:rPr>
              <a:t>)-</a:t>
            </a:r>
          </a:p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6500 </a:t>
            </a:r>
            <a:r>
              <a:rPr lang="ru-RU" i="1" dirty="0" err="1" smtClean="0">
                <a:solidFill>
                  <a:srgbClr val="C00000"/>
                </a:solidFill>
              </a:rPr>
              <a:t>руб</a:t>
            </a:r>
            <a:r>
              <a:rPr lang="ru-RU" i="1" dirty="0" smtClean="0">
                <a:solidFill>
                  <a:srgbClr val="C00000"/>
                </a:solidFill>
              </a:rPr>
              <a:t>; срок обучения – 1,5 месяца</a:t>
            </a:r>
          </a:p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Обращаться в 110 </a:t>
            </a:r>
            <a:r>
              <a:rPr lang="ru-RU" i="1" dirty="0" err="1" smtClean="0">
                <a:solidFill>
                  <a:srgbClr val="C00000"/>
                </a:solidFill>
              </a:rPr>
              <a:t>каб</a:t>
            </a:r>
            <a:r>
              <a:rPr lang="ru-RU" i="1" dirty="0" smtClean="0">
                <a:solidFill>
                  <a:srgbClr val="C00000"/>
                </a:solidFill>
              </a:rPr>
              <a:t>. 4 корпуса</a:t>
            </a:r>
          </a:p>
          <a:p>
            <a:pPr marL="0" indent="0" algn="ctr">
              <a:buNone/>
            </a:pPr>
            <a:r>
              <a:rPr lang="ru-RU" dirty="0" err="1"/>
              <a:t>т</a:t>
            </a:r>
            <a:r>
              <a:rPr lang="ru-RU" dirty="0" err="1" smtClean="0"/>
              <a:t>.р</a:t>
            </a:r>
            <a:r>
              <a:rPr lang="ru-RU" dirty="0" smtClean="0"/>
              <a:t>. 8 (3412) 916-074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5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3350"/>
            <a:ext cx="7488832" cy="77938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График учебы в ноябрьские праздники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124744"/>
            <a:ext cx="8225174" cy="5005585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4 и 5 ноября- выходной день;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6 ноября – учебный день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(по расписанию понедельника)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41934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заходим </a:t>
            </a:r>
            <a:r>
              <a:rPr lang="ru-RU" sz="2800" b="1" dirty="0">
                <a:solidFill>
                  <a:schemeClr val="bg1"/>
                </a:solidFill>
              </a:rPr>
              <a:t>на страницу портала ИИАС: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https://io.udsu.ru/uio/portal_iias.present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6696744" cy="493397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заходим на страницу портала ИИАС: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2"/>
          </p:nvPr>
        </p:nvSpPr>
        <p:spPr>
          <a:xfrm>
            <a:off x="7164288" y="1052737"/>
            <a:ext cx="1728191" cy="4680520"/>
          </a:xfrm>
        </p:spPr>
        <p:txBody>
          <a:bodyPr/>
          <a:lstStyle/>
          <a:p>
            <a:r>
              <a:rPr lang="ru-RU" sz="2000" dirty="0" smtClean="0"/>
              <a:t>Итоги сессии</a:t>
            </a:r>
            <a:r>
              <a:rPr lang="ru-RU" dirty="0" smtClean="0"/>
              <a:t>;</a:t>
            </a:r>
          </a:p>
          <a:p>
            <a:r>
              <a:rPr lang="ru-RU" sz="2000" dirty="0" smtClean="0"/>
              <a:t>Портфолио</a:t>
            </a:r>
            <a:r>
              <a:rPr lang="ru-RU" dirty="0" smtClean="0"/>
              <a:t>;</a:t>
            </a:r>
          </a:p>
          <a:p>
            <a:r>
              <a:rPr lang="ru-RU" sz="2000" dirty="0" smtClean="0"/>
              <a:t>Учебный план с графиком</a:t>
            </a:r>
            <a:r>
              <a:rPr lang="ru-RU" dirty="0" smtClean="0"/>
              <a:t>;</a:t>
            </a:r>
          </a:p>
          <a:p>
            <a:r>
              <a:rPr lang="ru-RU" sz="2000" dirty="0" smtClean="0"/>
              <a:t>Приказы по движению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Запись к психологу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696744" cy="50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491354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Места осуществления образовательной </a:t>
            </a:r>
            <a:r>
              <a:rPr lang="ru-RU" sz="2800" dirty="0" smtClean="0"/>
              <a:t>деятельности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070128" cy="46455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426034, </a:t>
            </a:r>
            <a:r>
              <a:rPr lang="ru-RU" dirty="0" smtClean="0"/>
              <a:t>УР, </a:t>
            </a:r>
            <a:r>
              <a:rPr lang="ru-RU" dirty="0"/>
              <a:t>г. Ижевск, </a:t>
            </a:r>
            <a:r>
              <a:rPr lang="ru-RU" dirty="0" smtClean="0"/>
              <a:t>ул. Университетская</a:t>
            </a:r>
            <a:r>
              <a:rPr lang="ru-RU" dirty="0"/>
              <a:t>, д. 1;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426000, </a:t>
            </a:r>
            <a:r>
              <a:rPr lang="ru-RU" dirty="0" smtClean="0"/>
              <a:t>УР, </a:t>
            </a:r>
            <a:r>
              <a:rPr lang="ru-RU" dirty="0"/>
              <a:t>г. Ижевск, </a:t>
            </a:r>
            <a:r>
              <a:rPr lang="ru-RU" dirty="0" smtClean="0"/>
              <a:t>ул. Ботаническая</a:t>
            </a:r>
            <a:r>
              <a:rPr lang="ru-RU" dirty="0"/>
              <a:t>, д. 5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426000, </a:t>
            </a:r>
            <a:r>
              <a:rPr lang="ru-RU" dirty="0" smtClean="0"/>
              <a:t>УР, </a:t>
            </a:r>
            <a:r>
              <a:rPr lang="ru-RU" dirty="0"/>
              <a:t>г. Ижевск, </a:t>
            </a:r>
            <a:r>
              <a:rPr lang="ru-RU" dirty="0" smtClean="0"/>
              <a:t>ул. Кооперативная</a:t>
            </a:r>
            <a:r>
              <a:rPr lang="ru-RU" dirty="0"/>
              <a:t>, д. 9;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426034, </a:t>
            </a:r>
            <a:r>
              <a:rPr lang="ru-RU" dirty="0" smtClean="0"/>
              <a:t>УР, </a:t>
            </a:r>
            <a:r>
              <a:rPr lang="ru-RU" dirty="0"/>
              <a:t>г. Ижевск, </a:t>
            </a:r>
            <a:r>
              <a:rPr lang="ru-RU" dirty="0" smtClean="0"/>
              <a:t>ул. Ломоносова</a:t>
            </a:r>
            <a:r>
              <a:rPr lang="ru-RU" dirty="0"/>
              <a:t>, д. 10;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426008, </a:t>
            </a:r>
            <a:r>
              <a:rPr lang="ru-RU" dirty="0" smtClean="0"/>
              <a:t>УР, </a:t>
            </a:r>
            <a:r>
              <a:rPr lang="ru-RU" dirty="0"/>
              <a:t>г. Ижевск, </a:t>
            </a:r>
            <a:r>
              <a:rPr lang="ru-RU" dirty="0" smtClean="0"/>
              <a:t>ул. </a:t>
            </a:r>
            <a:r>
              <a:rPr lang="ru-RU" dirty="0" err="1" smtClean="0"/>
              <a:t>Красногеройская</a:t>
            </a:r>
            <a:r>
              <a:rPr lang="ru-RU" dirty="0"/>
              <a:t>, 18</a:t>
            </a:r>
          </a:p>
        </p:txBody>
      </p:sp>
    </p:spTree>
    <p:extLst>
      <p:ext uri="{BB962C8B-B14F-4D97-AF65-F5344CB8AC3E}">
        <p14:creationId xmlns:p14="http://schemas.microsoft.com/office/powerpoint/2010/main" val="25273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6353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Режим учебных занятий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124744"/>
            <a:ext cx="8225174" cy="5005585"/>
          </a:xfrm>
        </p:spPr>
        <p:txBody>
          <a:bodyPr/>
          <a:lstStyle/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пара </a:t>
            </a: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- 8</a:t>
            </a: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20-9.50</a:t>
            </a: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пара - 10.00-11.30</a:t>
            </a: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Обеденный перерыв 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</a:t>
            </a: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 </a:t>
            </a: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пара - </a:t>
            </a: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12.10-13</a:t>
            </a: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</a:t>
            </a:r>
            <a:endParaRPr lang="ru-RU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пара - 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13.50-15.20 </a:t>
            </a:r>
            <a:endParaRPr lang="ru-RU" sz="2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пара - 15.30-17.00</a:t>
            </a:r>
            <a:endParaRPr lang="ru-RU" sz="2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Обеденный перерыв 20 мин </a:t>
            </a: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пара-  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17.20-18.50</a:t>
            </a:r>
            <a:endParaRPr lang="ru-RU" sz="2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пара-  </a:t>
            </a:r>
            <a:r>
              <a:rPr 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19.00-20.30</a:t>
            </a:r>
            <a:endParaRPr lang="ru-RU" sz="2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2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5174" cy="779386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Расписание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1412776"/>
            <a:ext cx="1872208" cy="15618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Вкладка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«Расписание занятий»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/>
          <a:stretch/>
        </p:blipFill>
        <p:spPr bwMode="auto">
          <a:xfrm>
            <a:off x="187781" y="1124744"/>
            <a:ext cx="65538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27984" y="2420888"/>
            <a:ext cx="14401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012160" y="2564904"/>
            <a:ext cx="1152128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3888432" cy="50405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расписание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4104463" cy="5077995"/>
          </a:xfrm>
        </p:spPr>
        <p:txBody>
          <a:bodyPr/>
          <a:lstStyle/>
          <a:p>
            <a:r>
              <a:rPr lang="ru-RU" dirty="0" smtClean="0"/>
              <a:t>40.00.00 УГС Юриспруденция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Теория государства и права</a:t>
            </a:r>
          </a:p>
          <a:p>
            <a:r>
              <a:rPr lang="ru-RU" dirty="0" smtClean="0"/>
              <a:t>Конституционное право России</a:t>
            </a:r>
          </a:p>
          <a:p>
            <a:r>
              <a:rPr lang="ru-RU" dirty="0"/>
              <a:t>Правоохранительные и судебные органы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2"/>
          </p:nvPr>
        </p:nvSpPr>
        <p:spPr>
          <a:xfrm>
            <a:off x="4638238" y="1052736"/>
            <a:ext cx="4326249" cy="5077995"/>
          </a:xfrm>
        </p:spPr>
        <p:txBody>
          <a:bodyPr/>
          <a:lstStyle/>
          <a:p>
            <a:r>
              <a:rPr lang="ru-RU" dirty="0" smtClean="0"/>
              <a:t>38.00.00 УГС Экономика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Экономика организации</a:t>
            </a:r>
          </a:p>
          <a:p>
            <a:r>
              <a:rPr lang="ru-RU" dirty="0" smtClean="0"/>
              <a:t>Основы </a:t>
            </a:r>
            <a:r>
              <a:rPr lang="ru-RU" dirty="0" err="1" smtClean="0"/>
              <a:t>бух.учета</a:t>
            </a:r>
            <a:endParaRPr lang="ru-RU" dirty="0" smtClean="0"/>
          </a:p>
          <a:p>
            <a:r>
              <a:rPr lang="ru-RU" dirty="0" smtClean="0"/>
              <a:t>Теоретические основы товароведения</a:t>
            </a:r>
          </a:p>
          <a:p>
            <a:r>
              <a:rPr lang="ru-RU" dirty="0" smtClean="0"/>
              <a:t>Менеджмент</a:t>
            </a:r>
          </a:p>
          <a:p>
            <a:r>
              <a:rPr lang="ru-RU" dirty="0" smtClean="0"/>
              <a:t>Маркетинг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275330"/>
          </a:xfrm>
        </p:spPr>
        <p:txBody>
          <a:bodyPr/>
          <a:lstStyle/>
          <a:p>
            <a:pPr lvl="0" defTabSz="914400">
              <a:lnSpc>
                <a:spcPct val="100000"/>
              </a:lnSpc>
              <a:tabLst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268760"/>
            <a:ext cx="8225174" cy="48615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Доступ к учебной литературе студент осуществляет самостоятельно, пользуясь ресурсами Научной библиотеки УдГУ им. В.А. Журавлева:</a:t>
            </a:r>
          </a:p>
          <a:p>
            <a:pPr algn="just">
              <a:buFontTx/>
              <a:buChar char="-"/>
            </a:pPr>
            <a:r>
              <a:rPr lang="ru-RU" dirty="0" smtClean="0"/>
              <a:t>на бумажном носителе на абонементе библиотеки УдГУ (1 этаж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ЭБС через личный кабинет или 5 этаж библиотеки (ауд.502 и 504)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При себе иметь: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студенческий билет;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лектронную карту для прохода в корпуса УдГУ.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5633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зимней сессии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каждой специальности свой график и свои дисциплины по учебному плану 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месяц)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приказ Министерства просвещения Российской Федерации № 800 от 08.11.2021 «Об утверждении Порядка проведения государственной итоговой аттестации по образовательным программам СПО»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1827</TotalTime>
  <Words>1506</Words>
  <Application>Microsoft Office PowerPoint</Application>
  <PresentationFormat>Экран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Презентация PowerPoint</vt:lpstr>
      <vt:lpstr>Контингент обучающихся 2 курса  (на базе 9 классов)</vt:lpstr>
      <vt:lpstr>      заходим на страницу портала ИИАС: https://io.udsu.ru/uio/portal_iias.present</vt:lpstr>
      <vt:lpstr>Места осуществления образовательной деятельности </vt:lpstr>
      <vt:lpstr>Режим учебных занятий</vt:lpstr>
      <vt:lpstr>Расписание занятий</vt:lpstr>
      <vt:lpstr>расписание</vt:lpstr>
      <vt:lpstr>Презентация PowerPoint</vt:lpstr>
      <vt:lpstr>Сроки зимней сессии</vt:lpstr>
      <vt:lpstr>УСЛОВНЫЙ ПЕРЕВОД: ПОНЯТИЕ, ПЕРИОД</vt:lpstr>
      <vt:lpstr>УСЛОВНЫЙ ПЕРЕВОД: ПОНЯТИЕ, ПЕРИОД</vt:lpstr>
      <vt:lpstr>Основания для отчисления: </vt:lpstr>
      <vt:lpstr>Обучающийся может быть отчислен из УдГУ: </vt:lpstr>
      <vt:lpstr>Основания для отчисления</vt:lpstr>
      <vt:lpstr>Обучающийся может быть отчислен из УдГУ:</vt:lpstr>
      <vt:lpstr>Презентация PowerPoint</vt:lpstr>
      <vt:lpstr>ВИДЫ АКАДЕМИЧЕСКИХ ОТПУСКОВ:</vt:lpstr>
      <vt:lpstr>ПОРЯДОК И ОСНОВАНИЯ ПРЕДОСТАВЛЕНИЯ АКАДЕМИЧЕСКОГО ОТПУСКА</vt:lpstr>
      <vt:lpstr>Презентация PowerPoint</vt:lpstr>
      <vt:lpstr>СРОКИ ОПЛАТЫ</vt:lpstr>
      <vt:lpstr>ОСНОВАНИЯ ДЛЯ ПРЕДОСТАВЛЕНИЯ ОТСРОЧКИ/РАССРОЧКИ ОПЛАТЫ ЗА ОБУЧЕНИЕ</vt:lpstr>
      <vt:lpstr>ОСНОВАНИЯ ДЛЯ ПРЕДОСТАВЛЕНИЯ ОТСРОЧКИ  ИЛИ РАССРОЧКИ:</vt:lpstr>
      <vt:lpstr>ОСНОВАНИЯ ДЛЯ ПРЕДОСТАВЛЕНИЯ ОТСРОЧКИ  ИЛИ РАССРОЧКИ:</vt:lpstr>
      <vt:lpstr>Внеучебная деятельность</vt:lpstr>
      <vt:lpstr>Внеучебная деятельность</vt:lpstr>
      <vt:lpstr>Внеучебная деятельность</vt:lpstr>
      <vt:lpstr> график работы секций</vt:lpstr>
      <vt:lpstr>Программы дополнительного профессионального образования </vt:lpstr>
      <vt:lpstr>График учебы в ноябрьские праздники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Основания для предоставления отсрочки/рассрочки оплаты за обучение</dc:title>
  <dc:creator>USER</dc:creator>
  <cp:lastModifiedBy>User</cp:lastModifiedBy>
  <cp:revision>230</cp:revision>
  <dcterms:created xsi:type="dcterms:W3CDTF">2018-09-11T13:13:02Z</dcterms:created>
  <dcterms:modified xsi:type="dcterms:W3CDTF">2023-10-28T06:44:58Z</dcterms:modified>
</cp:coreProperties>
</file>